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63" r:id="rId2"/>
    <p:sldId id="266" r:id="rId3"/>
    <p:sldId id="272" r:id="rId4"/>
    <p:sldId id="277" r:id="rId5"/>
    <p:sldId id="282" r:id="rId6"/>
    <p:sldId id="287" r:id="rId7"/>
    <p:sldId id="286" r:id="rId8"/>
    <p:sldId id="288" r:id="rId9"/>
    <p:sldId id="285" r:id="rId10"/>
    <p:sldId id="291" r:id="rId11"/>
    <p:sldId id="294" r:id="rId12"/>
    <p:sldId id="295" r:id="rId13"/>
    <p:sldId id="296" r:id="rId14"/>
    <p:sldId id="292" r:id="rId15"/>
    <p:sldId id="284" r:id="rId16"/>
    <p:sldId id="293" r:id="rId17"/>
    <p:sldId id="290" r:id="rId18"/>
    <p:sldId id="289" r:id="rId19"/>
    <p:sldId id="283" r:id="rId20"/>
    <p:sldId id="262" r:id="rId21"/>
  </p:sldIdLst>
  <p:sldSz cx="9144000" cy="6858000" type="screen4x3"/>
  <p:notesSz cx="7102475" cy="9388475"/>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F1B21"/>
    <a:srgbClr val="CF21A9"/>
    <a:srgbClr val="A9A8A9"/>
    <a:srgbClr val="59595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85" autoAdjust="0"/>
    <p:restoredTop sz="94729" autoAdjust="0"/>
  </p:normalViewPr>
  <p:slideViewPr>
    <p:cSldViewPr>
      <p:cViewPr varScale="1">
        <p:scale>
          <a:sx n="91" d="100"/>
          <a:sy n="91" d="100"/>
        </p:scale>
        <p:origin x="-222"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7" d="100"/>
          <a:sy n="67" d="100"/>
        </p:scale>
        <p:origin x="-2280" y="-108"/>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a:t>System Average Annual Growth EFORd Rate (%) </a:t>
            </a:r>
            <a:endParaRPr lang="en-US" dirty="0" smtClean="0"/>
          </a:p>
          <a:p>
            <a:pPr>
              <a:defRPr/>
            </a:pPr>
            <a:r>
              <a:rPr lang="en-US" dirty="0" smtClean="0"/>
              <a:t>with </a:t>
            </a:r>
            <a:r>
              <a:rPr lang="en-US" dirty="0"/>
              <a:t>2007-2013 </a:t>
            </a:r>
            <a:r>
              <a:rPr lang="en-US" dirty="0" smtClean="0"/>
              <a:t>Trendline</a:t>
            </a:r>
            <a:endParaRPr lang="en-US" dirty="0"/>
          </a:p>
        </c:rich>
      </c:tx>
      <c:layout/>
    </c:title>
    <c:plotArea>
      <c:layout/>
      <c:barChart>
        <c:barDir val="col"/>
        <c:grouping val="clustered"/>
        <c:ser>
          <c:idx val="0"/>
          <c:order val="0"/>
          <c:tx>
            <c:strRef>
              <c:f>Sheet1!$B$1</c:f>
              <c:strCache>
                <c:ptCount val="1"/>
                <c:pt idx="0">
                  <c:v>System Average Annual Growth EFORd Rate (%) with 2007-2013 Trendline</c:v>
                </c:pt>
              </c:strCache>
            </c:strRef>
          </c:tx>
          <c:spPr>
            <a:solidFill>
              <a:schemeClr val="tx2"/>
            </a:solidFill>
            <a:ln>
              <a:solidFill>
                <a:schemeClr val="tx2"/>
              </a:solidFill>
            </a:ln>
          </c:spPr>
          <c:dLbls>
            <c:dLbl>
              <c:idx val="0"/>
              <c:layout>
                <c:manualLayout>
                  <c:x val="3.0864197530864291E-3"/>
                  <c:y val="0.11774436600597356"/>
                </c:manualLayout>
              </c:layout>
              <c:dLblPos val="outEnd"/>
              <c:showVal val="1"/>
            </c:dLbl>
            <c:txPr>
              <a:bodyPr/>
              <a:lstStyle/>
              <a:p>
                <a:pPr>
                  <a:defRPr>
                    <a:solidFill>
                      <a:schemeClr val="bg1"/>
                    </a:solidFill>
                  </a:defRPr>
                </a:pPr>
                <a:endParaRPr lang="en-US"/>
              </a:p>
            </c:txPr>
            <c:dLblPos val="inEnd"/>
            <c:showVal val="1"/>
          </c:dLbls>
          <c:trendline>
            <c:spPr>
              <a:ln w="63500">
                <a:solidFill>
                  <a:schemeClr val="tx1">
                    <a:lumMod val="50000"/>
                  </a:schemeClr>
                </a:solidFill>
                <a:prstDash val="sysDash"/>
              </a:ln>
            </c:spPr>
            <c:trendlineType val="linear"/>
          </c:trendline>
          <c:cat>
            <c:numRef>
              <c:f>Sheet1!$A$2:$A$8</c:f>
              <c:numCache>
                <c:formatCode>General</c:formatCode>
                <c:ptCount val="7"/>
                <c:pt idx="0">
                  <c:v>2007</c:v>
                </c:pt>
                <c:pt idx="1">
                  <c:v>2008</c:v>
                </c:pt>
                <c:pt idx="2">
                  <c:v>2009</c:v>
                </c:pt>
                <c:pt idx="3">
                  <c:v>2010</c:v>
                </c:pt>
                <c:pt idx="4">
                  <c:v>2011</c:v>
                </c:pt>
                <c:pt idx="5">
                  <c:v>2012</c:v>
                </c:pt>
                <c:pt idx="6">
                  <c:v>2013</c:v>
                </c:pt>
              </c:numCache>
            </c:numRef>
          </c:cat>
          <c:val>
            <c:numRef>
              <c:f>Sheet1!$B$2:$B$8</c:f>
              <c:numCache>
                <c:formatCode>General</c:formatCode>
                <c:ptCount val="7"/>
                <c:pt idx="0">
                  <c:v>3.7800000000000002</c:v>
                </c:pt>
                <c:pt idx="1">
                  <c:v>4.05</c:v>
                </c:pt>
                <c:pt idx="2">
                  <c:v>3.7800000000000002</c:v>
                </c:pt>
                <c:pt idx="3">
                  <c:v>5.39</c:v>
                </c:pt>
                <c:pt idx="4">
                  <c:v>5.7700000000000014</c:v>
                </c:pt>
                <c:pt idx="5">
                  <c:v>6.3199999999999985</c:v>
                </c:pt>
                <c:pt idx="6">
                  <c:v>8.83</c:v>
                </c:pt>
              </c:numCache>
            </c:numRef>
          </c:val>
        </c:ser>
        <c:axId val="85874176"/>
        <c:axId val="85875712"/>
      </c:barChart>
      <c:catAx>
        <c:axId val="85874176"/>
        <c:scaling>
          <c:orientation val="minMax"/>
        </c:scaling>
        <c:axPos val="b"/>
        <c:numFmt formatCode="General" sourceLinked="1"/>
        <c:tickLblPos val="nextTo"/>
        <c:crossAx val="85875712"/>
        <c:crosses val="autoZero"/>
        <c:auto val="1"/>
        <c:lblAlgn val="ctr"/>
        <c:lblOffset val="100"/>
      </c:catAx>
      <c:valAx>
        <c:axId val="85875712"/>
        <c:scaling>
          <c:orientation val="minMax"/>
        </c:scaling>
        <c:axPos val="l"/>
        <c:majorGridlines/>
        <c:numFmt formatCode="General" sourceLinked="1"/>
        <c:tickLblPos val="nextTo"/>
        <c:txPr>
          <a:bodyPr/>
          <a:lstStyle/>
          <a:p>
            <a:pPr>
              <a:defRPr sz="1400"/>
            </a:pPr>
            <a:endParaRPr lang="en-US"/>
          </a:p>
        </c:txPr>
        <c:crossAx val="85874176"/>
        <c:crosses val="autoZero"/>
        <c:crossBetween val="between"/>
      </c:valAx>
    </c:plotArea>
    <c:plotVisOnly val="1"/>
    <c:dispBlanksAs val="gap"/>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0" tIns="47110" rIns="94220" bIns="47110" rtlCol="0"/>
          <a:lstStyle>
            <a:lvl1pPr algn="l">
              <a:defRPr sz="1200"/>
            </a:lvl1pPr>
          </a:lstStyle>
          <a:p>
            <a:endParaRPr lang="en-US" dirty="0"/>
          </a:p>
        </p:txBody>
      </p:sp>
      <p:sp>
        <p:nvSpPr>
          <p:cNvPr id="3" name="Date Placeholder 2"/>
          <p:cNvSpPr>
            <a:spLocks noGrp="1"/>
          </p:cNvSpPr>
          <p:nvPr>
            <p:ph type="dt" idx="1"/>
          </p:nvPr>
        </p:nvSpPr>
        <p:spPr>
          <a:xfrm>
            <a:off x="4023094" y="0"/>
            <a:ext cx="3077739" cy="469424"/>
          </a:xfrm>
          <a:prstGeom prst="rect">
            <a:avLst/>
          </a:prstGeom>
        </p:spPr>
        <p:txBody>
          <a:bodyPr vert="horz" lIns="94220" tIns="47110" rIns="94220" bIns="47110" rtlCol="0"/>
          <a:lstStyle>
            <a:lvl1pPr algn="r">
              <a:defRPr sz="1200"/>
            </a:lvl1pPr>
          </a:lstStyle>
          <a:p>
            <a:fld id="{9EDDEDB6-CD57-44C2-AB19-AC7D3BB8FF8E}" type="datetimeFigureOut">
              <a:rPr lang="en-US" smtClean="0"/>
              <a:pPr/>
              <a:t>2/27/2014</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0" tIns="47110" rIns="94220" bIns="47110" rtlCol="0" anchor="ctr"/>
          <a:lstStyle/>
          <a:p>
            <a:endParaRPr lang="en-US" dirty="0"/>
          </a:p>
        </p:txBody>
      </p:sp>
      <p:sp>
        <p:nvSpPr>
          <p:cNvPr id="5" name="Notes Placeholder 4"/>
          <p:cNvSpPr>
            <a:spLocks noGrp="1"/>
          </p:cNvSpPr>
          <p:nvPr>
            <p:ph type="body" sz="quarter" idx="3"/>
          </p:nvPr>
        </p:nvSpPr>
        <p:spPr>
          <a:xfrm>
            <a:off x="710249" y="4459527"/>
            <a:ext cx="5681980" cy="4224814"/>
          </a:xfrm>
          <a:prstGeom prst="rect">
            <a:avLst/>
          </a:prstGeom>
        </p:spPr>
        <p:txBody>
          <a:bodyPr vert="horz" lIns="94220" tIns="47110" rIns="94220" bIns="4711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1"/>
            <a:ext cx="3077739" cy="469424"/>
          </a:xfrm>
          <a:prstGeom prst="rect">
            <a:avLst/>
          </a:prstGeom>
        </p:spPr>
        <p:txBody>
          <a:bodyPr vert="horz" lIns="94220" tIns="47110" rIns="94220" bIns="4711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4" y="8917421"/>
            <a:ext cx="3077739" cy="469424"/>
          </a:xfrm>
          <a:prstGeom prst="rect">
            <a:avLst/>
          </a:prstGeom>
        </p:spPr>
        <p:txBody>
          <a:bodyPr vert="horz" lIns="94220" tIns="47110" rIns="94220" bIns="47110" rtlCol="0" anchor="b"/>
          <a:lstStyle>
            <a:lvl1pPr algn="r">
              <a:defRPr sz="1200"/>
            </a:lvl1pPr>
          </a:lstStyle>
          <a:p>
            <a:fld id="{530677A1-BB48-42A6-9D40-5F3F87EA9D2F}" type="slidenum">
              <a:rPr lang="en-US" smtClean="0"/>
              <a:pPr/>
              <a:t>‹#›</a:t>
            </a:fld>
            <a:endParaRPr lang="en-US" dirty="0"/>
          </a:p>
        </p:txBody>
      </p:sp>
    </p:spTree>
    <p:extLst>
      <p:ext uri="{BB962C8B-B14F-4D97-AF65-F5344CB8AC3E}">
        <p14:creationId xmlns="" xmlns:p14="http://schemas.microsoft.com/office/powerpoint/2010/main" val="2451928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a:t>
            </a:fld>
            <a:endParaRPr lang="en-US" dirty="0"/>
          </a:p>
        </p:txBody>
      </p:sp>
    </p:spTree>
    <p:extLst>
      <p:ext uri="{BB962C8B-B14F-4D97-AF65-F5344CB8AC3E}">
        <p14:creationId xmlns="" xmlns:p14="http://schemas.microsoft.com/office/powerpoint/2010/main" val="1809872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15</a:t>
            </a:fld>
            <a:endParaRPr lang="en-US" dirty="0"/>
          </a:p>
        </p:txBody>
      </p:sp>
    </p:spTree>
    <p:extLst>
      <p:ext uri="{BB962C8B-B14F-4D97-AF65-F5344CB8AC3E}">
        <p14:creationId xmlns="" xmlns:p14="http://schemas.microsoft.com/office/powerpoint/2010/main" val="4142295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17</a:t>
            </a:fld>
            <a:endParaRPr lang="en-US" dirty="0"/>
          </a:p>
        </p:txBody>
      </p:sp>
    </p:spTree>
    <p:extLst>
      <p:ext uri="{BB962C8B-B14F-4D97-AF65-F5344CB8AC3E}">
        <p14:creationId xmlns="" xmlns:p14="http://schemas.microsoft.com/office/powerpoint/2010/main" val="72517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18</a:t>
            </a:fld>
            <a:endParaRPr lang="en-US" dirty="0"/>
          </a:p>
        </p:txBody>
      </p:sp>
    </p:spTree>
    <p:extLst>
      <p:ext uri="{BB962C8B-B14F-4D97-AF65-F5344CB8AC3E}">
        <p14:creationId xmlns="" xmlns:p14="http://schemas.microsoft.com/office/powerpoint/2010/main" val="2705730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20</a:t>
            </a:fld>
            <a:endParaRPr lang="en-US" dirty="0"/>
          </a:p>
        </p:txBody>
      </p:sp>
    </p:spTree>
    <p:extLst>
      <p:ext uri="{BB962C8B-B14F-4D97-AF65-F5344CB8AC3E}">
        <p14:creationId xmlns="" xmlns:p14="http://schemas.microsoft.com/office/powerpoint/2010/main" val="3154242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5</a:t>
            </a:fld>
            <a:endParaRPr lang="en-US" dirty="0"/>
          </a:p>
        </p:txBody>
      </p:sp>
    </p:spTree>
    <p:extLst>
      <p:ext uri="{BB962C8B-B14F-4D97-AF65-F5344CB8AC3E}">
        <p14:creationId xmlns="" xmlns:p14="http://schemas.microsoft.com/office/powerpoint/2010/main" val="331495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6</a:t>
            </a:fld>
            <a:endParaRPr lang="en-US" dirty="0"/>
          </a:p>
        </p:txBody>
      </p:sp>
    </p:spTree>
    <p:extLst>
      <p:ext uri="{BB962C8B-B14F-4D97-AF65-F5344CB8AC3E}">
        <p14:creationId xmlns="" xmlns:p14="http://schemas.microsoft.com/office/powerpoint/2010/main" val="297240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7</a:t>
            </a:fld>
            <a:endParaRPr lang="en-US" dirty="0"/>
          </a:p>
        </p:txBody>
      </p:sp>
    </p:spTree>
    <p:extLst>
      <p:ext uri="{BB962C8B-B14F-4D97-AF65-F5344CB8AC3E}">
        <p14:creationId xmlns="" xmlns:p14="http://schemas.microsoft.com/office/powerpoint/2010/main" val="343011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9</a:t>
            </a:fld>
            <a:endParaRPr lang="en-US" dirty="0"/>
          </a:p>
        </p:txBody>
      </p:sp>
    </p:spTree>
    <p:extLst>
      <p:ext uri="{BB962C8B-B14F-4D97-AF65-F5344CB8AC3E}">
        <p14:creationId xmlns="" xmlns:p14="http://schemas.microsoft.com/office/powerpoint/2010/main" val="5157253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595959"/>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595959"/>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21" name="Picture 20" descr="gray border large_A.png"/>
          <p:cNvPicPr>
            <a:picLocks noChangeAspect="1"/>
          </p:cNvPicPr>
          <p:nvPr userDrawn="1"/>
        </p:nvPicPr>
        <p:blipFill>
          <a:blip r:embed="rId2" cstate="print"/>
          <a:stretch>
            <a:fillRect/>
          </a:stretch>
        </p:blipFill>
        <p:spPr>
          <a:xfrm>
            <a:off x="0" y="6030047"/>
            <a:ext cx="9144000" cy="827953"/>
          </a:xfrm>
          <a:prstGeom prst="rect">
            <a:avLst/>
          </a:prstGeom>
        </p:spPr>
      </p:pic>
      <p:pic>
        <p:nvPicPr>
          <p:cNvPr id="16" name="Picture 15"/>
          <p:cNvPicPr>
            <a:picLocks noChangeAspect="1"/>
          </p:cNvPicPr>
          <p:nvPr userDrawn="1"/>
        </p:nvPicPr>
        <p:blipFill>
          <a:blip r:embed="rId3"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595959"/>
                </a:solidFill>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title and smart art graphic">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a:solidFill>
                  <a:srgbClr val="595959"/>
                </a:solidFill>
              </a:defRPr>
            </a:lvl1pPr>
          </a:lstStyle>
          <a:p>
            <a:r>
              <a:rPr lang="en-US" smtClean="0"/>
              <a:t>Click to edit Master title style</a:t>
            </a:r>
            <a:endParaRPr lang="en-US" dirty="0"/>
          </a:p>
        </p:txBody>
      </p:sp>
      <p:sp>
        <p:nvSpPr>
          <p:cNvPr id="8" name="SmartArt Placeholder 7"/>
          <p:cNvSpPr>
            <a:spLocks noGrp="1"/>
          </p:cNvSpPr>
          <p:nvPr>
            <p:ph type="dgm" sz="quarter" idx="11"/>
          </p:nvPr>
        </p:nvSpPr>
        <p:spPr>
          <a:xfrm>
            <a:off x="457200" y="1600200"/>
            <a:ext cx="8229600" cy="4416552"/>
          </a:xfrm>
        </p:spPr>
        <p:txBody>
          <a:bodyPr/>
          <a:lstStyle>
            <a:lvl1pPr>
              <a:defRPr>
                <a:solidFill>
                  <a:srgbClr val="595959"/>
                </a:solidFill>
              </a:defRPr>
            </a:lvl1pPr>
          </a:lstStyle>
          <a:p>
            <a:r>
              <a:rPr lang="en-US" dirty="0" smtClean="0"/>
              <a:t>Click icon to add SmartArt graphic</a:t>
            </a:r>
            <a:endParaRPr lang="en-US" dirty="0"/>
          </a:p>
        </p:txBody>
      </p:sp>
      <p:sp>
        <p:nvSpPr>
          <p:cNvPr id="4"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title and tabl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a:solidFill>
                  <a:srgbClr val="595959"/>
                </a:solidFill>
              </a:defRPr>
            </a:lvl1pPr>
          </a:lstStyle>
          <a:p>
            <a:r>
              <a:rPr lang="en-US" smtClean="0"/>
              <a:t>Click to edit Master title style</a:t>
            </a:r>
            <a:endParaRPr lang="en-US" dirty="0"/>
          </a:p>
        </p:txBody>
      </p:sp>
      <p:sp>
        <p:nvSpPr>
          <p:cNvPr id="6" name="Table Placeholder 5"/>
          <p:cNvSpPr>
            <a:spLocks noGrp="1"/>
          </p:cNvSpPr>
          <p:nvPr>
            <p:ph type="tbl" sz="quarter" idx="10"/>
          </p:nvPr>
        </p:nvSpPr>
        <p:spPr>
          <a:xfrm>
            <a:off x="457200" y="1600200"/>
            <a:ext cx="8229600" cy="4416552"/>
          </a:xfrm>
        </p:spPr>
        <p:txBody>
          <a:bodyPr/>
          <a:lstStyle/>
          <a:p>
            <a:r>
              <a:rPr lang="en-US" dirty="0" smtClean="0"/>
              <a:t>Click icon to add table</a:t>
            </a:r>
            <a:endParaRPr lang="en-US" dirty="0"/>
          </a:p>
        </p:txBody>
      </p:sp>
      <p:sp>
        <p:nvSpPr>
          <p:cNvPr id="4"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199"/>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600199"/>
            <a:ext cx="4041648" cy="4526280"/>
          </a:xfrm>
        </p:spPr>
        <p:txBody>
          <a:bodyPr/>
          <a:lstStyle>
            <a:lvl1pPr>
              <a:defRPr>
                <a:solidFill>
                  <a:srgbClr val="595959"/>
                </a:solidFill>
              </a:defRPr>
            </a:lvl1pPr>
          </a:lstStyle>
          <a:p>
            <a:r>
              <a:rPr lang="en-US" dirty="0" smtClean="0"/>
              <a:t>Click icon to add picture</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pictur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600200"/>
            <a:ext cx="4041648" cy="4526280"/>
          </a:xfrm>
        </p:spPr>
        <p:txBody>
          <a:bodyPr/>
          <a:lstStyle>
            <a:lvl1pPr>
              <a:defRPr>
                <a:solidFill>
                  <a:srgbClr val="595959"/>
                </a:solidFill>
              </a:defRPr>
            </a:lvl1pPr>
          </a:lstStyle>
          <a:p>
            <a:r>
              <a:rPr lang="en-US" dirty="0" smtClean="0"/>
              <a:t>Click icon to add picture</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600200"/>
            <a:ext cx="4041648" cy="4524375"/>
          </a:xfrm>
        </p:spPr>
        <p:txBody>
          <a:bodyPr/>
          <a:lstStyle>
            <a:lvl1pPr>
              <a:defRPr>
                <a:solidFill>
                  <a:srgbClr val="595959"/>
                </a:solidFill>
              </a:defRPr>
            </a:lvl1pPr>
          </a:lstStyle>
          <a:p>
            <a:r>
              <a:rPr lang="en-US" dirty="0" smtClean="0"/>
              <a:t>Click icon to add chart</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648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600200"/>
            <a:ext cx="4041648" cy="4524375"/>
          </a:xfrm>
        </p:spPr>
        <p:txBody>
          <a:bodyPr/>
          <a:lstStyle>
            <a:lvl1pPr>
              <a:defRPr>
                <a:solidFill>
                  <a:srgbClr val="595959"/>
                </a:solidFill>
              </a:defRPr>
            </a:lvl1pPr>
          </a:lstStyle>
          <a:p>
            <a:r>
              <a:rPr lang="en-US" dirty="0" smtClean="0"/>
              <a:t>Click icon to add chart</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600200"/>
            <a:ext cx="4041648" cy="4526280"/>
          </a:xfrm>
        </p:spPr>
        <p:txBody>
          <a:bodyPr/>
          <a:lstStyle>
            <a:lvl1pPr>
              <a:defRPr>
                <a:solidFill>
                  <a:srgbClr val="595959"/>
                </a:solidFill>
              </a:defRPr>
            </a:lvl1pPr>
          </a:lstStyle>
          <a:p>
            <a:r>
              <a:rPr lang="en-US" dirty="0" smtClean="0"/>
              <a:t>Click icon to add table</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600200"/>
            <a:ext cx="4041648" cy="4526280"/>
          </a:xfrm>
        </p:spPr>
        <p:txBody>
          <a:bodyPr/>
          <a:lstStyle>
            <a:lvl1pPr>
              <a:defRPr>
                <a:solidFill>
                  <a:srgbClr val="595959"/>
                </a:solidFill>
              </a:defRPr>
            </a:lvl1pPr>
          </a:lstStyle>
          <a:p>
            <a:r>
              <a:rPr lang="en-US" dirty="0" smtClean="0"/>
              <a:t>Click icon to add table</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199"/>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600199"/>
            <a:ext cx="4041648" cy="4526280"/>
          </a:xfrm>
        </p:spPr>
        <p:txBody>
          <a:bodyPr/>
          <a:lstStyle>
            <a:lvl1pPr>
              <a:defRPr>
                <a:solidFill>
                  <a:srgbClr val="595959"/>
                </a:solidFill>
              </a:defRPr>
            </a:lvl1pPr>
          </a:lstStyle>
          <a:p>
            <a:r>
              <a:rPr lang="en-US" dirty="0" smtClean="0"/>
              <a:t>Click icon to add SmartArt graphic</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600199"/>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600199"/>
            <a:ext cx="4041648" cy="4526280"/>
          </a:xfrm>
        </p:spPr>
        <p:txBody>
          <a:bodyPr/>
          <a:lstStyle>
            <a:lvl1pPr>
              <a:defRPr>
                <a:solidFill>
                  <a:srgbClr val="595959"/>
                </a:solidFill>
              </a:defRPr>
            </a:lvl1pPr>
          </a:lstStyle>
          <a:p>
            <a:r>
              <a:rPr lang="en-US" dirty="0" smtClean="0"/>
              <a:t>Click icon to add SmartArt graphic</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so transitional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209800"/>
            <a:ext cx="7772400" cy="1362075"/>
          </a:xfrm>
        </p:spPr>
        <p:txBody>
          <a:bodyPr anchor="b"/>
          <a:lstStyle>
            <a:lvl1pPr algn="l">
              <a:defRPr sz="3200" b="1" cap="all" baseline="0">
                <a:solidFill>
                  <a:schemeClr val="accent1"/>
                </a:solidFill>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581400"/>
            <a:ext cx="7772400" cy="1500187"/>
          </a:xfrm>
        </p:spPr>
        <p:txBody>
          <a:bodyPr anchor="t"/>
          <a:lstStyle>
            <a:lvl1pPr marL="0" indent="0">
              <a:buNone/>
              <a:defRPr sz="2400" i="1" baseline="0">
                <a:solidFill>
                  <a:srgbClr val="595959"/>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Presentation</a:t>
            </a:r>
          </a:p>
        </p:txBody>
      </p:sp>
      <p:pic>
        <p:nvPicPr>
          <p:cNvPr id="6" name="Picture 5" descr="ISO-PPT-Yellow-Footer.jp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6105525"/>
            <a:ext cx="9144000" cy="752475"/>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600200"/>
            <a:ext cx="4041648" cy="4526280"/>
          </a:xfrm>
        </p:spPr>
        <p:txBody>
          <a:bodyPr/>
          <a:lstStyle>
            <a:lvl1pPr>
              <a:defRPr>
                <a:solidFill>
                  <a:srgbClr val="595959"/>
                </a:solidFill>
              </a:defRPr>
            </a:lvl1pPr>
          </a:lstStyle>
          <a:p>
            <a:r>
              <a:rPr lang="en-US" dirty="0" smtClean="0"/>
              <a:t>Click icon to add media</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600200"/>
            <a:ext cx="4041648" cy="4526280"/>
          </a:xfrm>
        </p:spPr>
        <p:txBody>
          <a:bodyPr/>
          <a:lstStyle>
            <a:lvl1pPr>
              <a:defRPr>
                <a:solidFill>
                  <a:srgbClr val="595959"/>
                </a:solidFill>
              </a:defRPr>
            </a:lvl1pPr>
          </a:lstStyle>
          <a:p>
            <a:r>
              <a:rPr lang="en-US" dirty="0" smtClean="0"/>
              <a:t>Click icon to add media</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600200"/>
            <a:ext cx="4041648" cy="4524375"/>
          </a:xfrm>
        </p:spPr>
        <p:txBody>
          <a:bodyPr/>
          <a:lstStyle>
            <a:lvl1pPr>
              <a:defRPr>
                <a:solidFill>
                  <a:srgbClr val="595959"/>
                </a:solidFill>
              </a:defRPr>
            </a:lvl1pPr>
          </a:lstStyle>
          <a:p>
            <a:r>
              <a:rPr lang="en-US" dirty="0" smtClean="0"/>
              <a:t>Click icon to add clip art</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600200"/>
            <a:ext cx="4041648" cy="4524375"/>
          </a:xfrm>
        </p:spPr>
        <p:txBody>
          <a:bodyPr/>
          <a:lstStyle>
            <a:lvl1pPr>
              <a:defRPr>
                <a:solidFill>
                  <a:srgbClr val="595959"/>
                </a:solidFill>
              </a:defRPr>
            </a:lvl1pPr>
          </a:lstStyle>
          <a:p>
            <a:r>
              <a:rPr lang="en-US" dirty="0" smtClean="0"/>
              <a:t>Click icon to add clip art</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a:solidFill>
                  <a:srgbClr val="595959"/>
                </a:solidFill>
              </a:defRPr>
            </a:lvl1pPr>
          </a:lstStyle>
          <a:p>
            <a:r>
              <a:rPr lang="en-US" smtClean="0"/>
              <a:t>Click to edit Master title style</a:t>
            </a:r>
            <a:endParaRPr lang="en-US" dirty="0"/>
          </a:p>
        </p:txBody>
      </p:sp>
      <p:sp>
        <p:nvSpPr>
          <p:cNvPr id="8" name="Text Placeholder 7"/>
          <p:cNvSpPr>
            <a:spLocks noGrp="1"/>
          </p:cNvSpPr>
          <p:nvPr>
            <p:ph type="body" sz="quarter" idx="11"/>
          </p:nvPr>
        </p:nvSpPr>
        <p:spPr>
          <a:xfrm>
            <a:off x="457200" y="1600200"/>
            <a:ext cx="8229600" cy="4419600"/>
          </a:xfrm>
        </p:spPr>
        <p:txBody>
          <a:bodyPr/>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595959"/>
                </a:solidFill>
              </a:defRPr>
            </a:lvl1pPr>
          </a:lstStyle>
          <a:p>
            <a:r>
              <a:rPr lang="en-US" smtClean="0"/>
              <a:t>Click to edit Master title style</a:t>
            </a:r>
            <a:endParaRPr lang="en-US" dirty="0"/>
          </a:p>
        </p:txBody>
      </p:sp>
      <p:sp>
        <p:nvSpPr>
          <p:cNvPr id="7"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11" name="Picture 10" descr="question_text copy.png"/>
          <p:cNvPicPr>
            <a:picLocks noChangeAspect="1"/>
          </p:cNvPicPr>
          <p:nvPr userDrawn="1"/>
        </p:nvPicPr>
        <p:blipFill>
          <a:blip r:embed="rId2" cstate="print"/>
          <a:stretch>
            <a:fillRect/>
          </a:stretch>
        </p:blipFill>
        <p:spPr>
          <a:xfrm>
            <a:off x="1054100" y="3057175"/>
            <a:ext cx="3718253" cy="743651"/>
          </a:xfrm>
          <a:prstGeom prst="rect">
            <a:avLst/>
          </a:prstGeom>
        </p:spPr>
      </p:pic>
      <p:pic>
        <p:nvPicPr>
          <p:cNvPr id="13" name="Picture 12" descr="blue_question.png"/>
          <p:cNvPicPr>
            <a:picLocks noChangeAspect="1"/>
          </p:cNvPicPr>
          <p:nvPr userDrawn="1"/>
        </p:nvPicPr>
        <p:blipFill>
          <a:blip r:embed="rId3" cstate="print"/>
          <a:stretch>
            <a:fillRect/>
          </a:stretch>
        </p:blipFill>
        <p:spPr>
          <a:xfrm>
            <a:off x="5410200" y="1200429"/>
            <a:ext cx="2895238" cy="4457143"/>
          </a:xfrm>
          <a:prstGeom prst="rect">
            <a:avLst/>
          </a:prstGeom>
        </p:spPr>
      </p:pic>
      <p:sp>
        <p:nvSpPr>
          <p:cNvPr id="8"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so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solidFill>
                  <a:srgbClr val="595959"/>
                </a:solidFill>
              </a:defRPr>
            </a:lvl1pPr>
            <a:lvl2pPr>
              <a:defRPr sz="1800">
                <a:solidFill>
                  <a:srgbClr val="595959"/>
                </a:solidFill>
              </a:defRPr>
            </a:lvl2pPr>
            <a:lvl3pPr>
              <a:defRPr sz="1600">
                <a:solidFill>
                  <a:srgbClr val="595959"/>
                </a:solidFill>
              </a:defRPr>
            </a:lvl3pPr>
            <a:lvl4pPr>
              <a:defRPr sz="1400">
                <a:solidFill>
                  <a:srgbClr val="595959"/>
                </a:solidFill>
              </a:defRPr>
            </a:lvl4pPr>
            <a:lvl5pPr>
              <a:defRPr sz="1400">
                <a:solidFill>
                  <a:srgbClr val="595959"/>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solidFill>
                  <a:srgbClr val="595959"/>
                </a:solidFill>
              </a:defRPr>
            </a:lvl1pPr>
            <a:lvl2pPr>
              <a:defRPr sz="1800">
                <a:solidFill>
                  <a:srgbClr val="595959"/>
                </a:solidFill>
              </a:defRPr>
            </a:lvl2pPr>
            <a:lvl3pPr>
              <a:defRPr sz="1600">
                <a:solidFill>
                  <a:srgbClr val="595959"/>
                </a:solidFill>
              </a:defRPr>
            </a:lvl3pPr>
            <a:lvl4pPr>
              <a:defRPr sz="1400">
                <a:solidFill>
                  <a:srgbClr val="595959"/>
                </a:solidFill>
              </a:defRPr>
            </a:lvl4pPr>
            <a:lvl5pPr>
              <a:defRPr sz="1400">
                <a:solidFill>
                  <a:srgbClr val="595959"/>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title and char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a:solidFill>
                  <a:srgbClr val="595959"/>
                </a:solidFill>
              </a:defRPr>
            </a:lvl1pPr>
          </a:lstStyle>
          <a:p>
            <a:r>
              <a:rPr lang="en-US" smtClean="0"/>
              <a:t>Click to edit Master title style</a:t>
            </a:r>
            <a:endParaRPr lang="en-US" dirty="0"/>
          </a:p>
        </p:txBody>
      </p:sp>
      <p:sp>
        <p:nvSpPr>
          <p:cNvPr id="7" name="Chart Placeholder 6"/>
          <p:cNvSpPr>
            <a:spLocks noGrp="1"/>
          </p:cNvSpPr>
          <p:nvPr>
            <p:ph type="chart" sz="quarter" idx="11"/>
          </p:nvPr>
        </p:nvSpPr>
        <p:spPr>
          <a:xfrm>
            <a:off x="457200" y="1600200"/>
            <a:ext cx="8229600" cy="4419600"/>
          </a:xfrm>
        </p:spPr>
        <p:txBody>
          <a:bodyPr/>
          <a:lstStyle>
            <a:lvl1pPr>
              <a:defRPr>
                <a:solidFill>
                  <a:srgbClr val="595959"/>
                </a:solidFill>
              </a:defRPr>
            </a:lvl1pPr>
          </a:lstStyle>
          <a:p>
            <a:r>
              <a:rPr lang="en-US" dirty="0" smtClean="0"/>
              <a:t>Click icon to add chart</a:t>
            </a:r>
            <a:endParaRPr lang="en-US" dirty="0"/>
          </a:p>
        </p:txBody>
      </p:sp>
      <p:sp>
        <p:nvSpPr>
          <p:cNvPr id="4"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p:nvPicPr>
        <p:blipFill>
          <a:blip r:embed="rId25" cstate="print">
            <a:extLst>
              <a:ext uri="{28A0092B-C50C-407E-A947-70E740481C1C}">
                <a14:useLocalDpi xmlns="" xmlns:a14="http://schemas.microsoft.com/office/drawing/2010/main" val="0"/>
              </a:ext>
            </a:extLst>
          </a:blip>
          <a:stretch>
            <a:fillRect/>
          </a:stretch>
        </p:blipFill>
        <p:spPr>
          <a:xfrm>
            <a:off x="4" y="6348412"/>
            <a:ext cx="9143991" cy="509587"/>
          </a:xfrm>
          <a:prstGeom prst="rect">
            <a:avLst/>
          </a:prstGeom>
        </p:spPr>
      </p:pic>
      <p:sp>
        <p:nvSpPr>
          <p:cNvPr id="14"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7" r:id="rId1"/>
    <p:sldLayoutId id="2147483683" r:id="rId2"/>
    <p:sldLayoutId id="2147483675" r:id="rId3"/>
    <p:sldLayoutId id="2147483650" r:id="rId4"/>
    <p:sldLayoutId id="2147483664" r:id="rId5"/>
    <p:sldLayoutId id="2147483684"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Lst>
  <p:hf hdr="0" ftr="0" dt="0"/>
  <p:txStyles>
    <p:titleStyle>
      <a:lvl1pPr algn="l" defTabSz="914400" rtl="0" eaLnBrk="1" latinLnBrk="0" hangingPunct="1">
        <a:spcBef>
          <a:spcPct val="0"/>
        </a:spcBef>
        <a:buNone/>
        <a:defRPr sz="3200" b="1" kern="1200" baseline="0">
          <a:solidFill>
            <a:srgbClr val="595959"/>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February 28, 2014  |  Boston, MA</a:t>
            </a:r>
            <a:endParaRPr lang="en-US" dirty="0"/>
          </a:p>
        </p:txBody>
      </p:sp>
      <p:sp>
        <p:nvSpPr>
          <p:cNvPr id="6" name="Text Placeholder 5"/>
          <p:cNvSpPr>
            <a:spLocks noGrp="1"/>
          </p:cNvSpPr>
          <p:nvPr>
            <p:ph type="body" sz="quarter" idx="17"/>
          </p:nvPr>
        </p:nvSpPr>
        <p:spPr/>
        <p:txBody>
          <a:bodyPr/>
          <a:lstStyle/>
          <a:p>
            <a:r>
              <a:rPr lang="en-US" dirty="0" smtClean="0"/>
              <a:t>Robert Ethier</a:t>
            </a:r>
            <a:endParaRPr lang="en-US" dirty="0"/>
          </a:p>
        </p:txBody>
      </p:sp>
      <p:sp>
        <p:nvSpPr>
          <p:cNvPr id="7" name="Text Placeholder 6"/>
          <p:cNvSpPr>
            <a:spLocks noGrp="1"/>
          </p:cNvSpPr>
          <p:nvPr>
            <p:ph type="body" sz="quarter" idx="18"/>
          </p:nvPr>
        </p:nvSpPr>
        <p:spPr/>
        <p:txBody>
          <a:bodyPr/>
          <a:lstStyle/>
          <a:p>
            <a:r>
              <a:rPr lang="en-US" dirty="0" smtClean="0"/>
              <a:t>Vice President, market development</a:t>
            </a:r>
            <a:endParaRPr lang="en-US" dirty="0"/>
          </a:p>
        </p:txBody>
      </p:sp>
      <p:sp>
        <p:nvSpPr>
          <p:cNvPr id="5" name="Text Placeholder 4"/>
          <p:cNvSpPr>
            <a:spLocks noGrp="1"/>
          </p:cNvSpPr>
          <p:nvPr>
            <p:ph type="body" sz="quarter" idx="16"/>
          </p:nvPr>
        </p:nvSpPr>
        <p:spPr/>
        <p:txBody>
          <a:bodyPr/>
          <a:lstStyle/>
          <a:p>
            <a:r>
              <a:rPr lang="en-US" dirty="0" smtClean="0"/>
              <a:t>Restructuring Roundtable</a:t>
            </a:r>
            <a:endParaRPr lang="en-US" dirty="0"/>
          </a:p>
        </p:txBody>
      </p:sp>
      <p:sp>
        <p:nvSpPr>
          <p:cNvPr id="8" name="Text Placeholder 7"/>
          <p:cNvSpPr>
            <a:spLocks noGrp="1"/>
          </p:cNvSpPr>
          <p:nvPr>
            <p:ph type="body" sz="quarter" idx="19"/>
          </p:nvPr>
        </p:nvSpPr>
        <p:spPr/>
        <p:txBody>
          <a:bodyPr/>
          <a:lstStyle/>
          <a:p>
            <a:r>
              <a:rPr lang="en-US" dirty="0" smtClean="0"/>
              <a:t>Enhancing Capacity Markets to Improve Resource Performance and Investment in New England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Principles for Capacity Market Reforms</a:t>
            </a:r>
            <a:endParaRPr lang="en-US" dirty="0"/>
          </a:p>
        </p:txBody>
      </p:sp>
      <p:sp>
        <p:nvSpPr>
          <p:cNvPr id="3" name="Text Placeholder 2"/>
          <p:cNvSpPr>
            <a:spLocks noGrp="1"/>
          </p:cNvSpPr>
          <p:nvPr>
            <p:ph type="body" sz="quarter" idx="11"/>
          </p:nvPr>
        </p:nvSpPr>
        <p:spPr>
          <a:xfrm>
            <a:off x="457200" y="1600200"/>
            <a:ext cx="8458200" cy="4800600"/>
          </a:xfrm>
        </p:spPr>
        <p:txBody>
          <a:bodyPr>
            <a:normAutofit/>
          </a:bodyPr>
          <a:lstStyle/>
          <a:p>
            <a:pPr marL="457200" indent="-457200">
              <a:spcAft>
                <a:spcPts val="1200"/>
              </a:spcAft>
              <a:buFont typeface="+mj-lt"/>
              <a:buAutoNum type="arabicPeriod"/>
            </a:pPr>
            <a:r>
              <a:rPr lang="en-US" sz="2600" b="1" dirty="0" smtClean="0"/>
              <a:t>Reward outputs (power delivered), do not specify inputs</a:t>
            </a:r>
            <a:endParaRPr lang="en-US" sz="2600" dirty="0" smtClean="0"/>
          </a:p>
          <a:p>
            <a:pPr marL="628650" lvl="1">
              <a:spcBef>
                <a:spcPts val="600"/>
              </a:spcBef>
            </a:pPr>
            <a:r>
              <a:rPr lang="en-US" sz="2200" dirty="0" smtClean="0"/>
              <a:t>Let suppliers identify least-cost solutions, bearing risks and rewards</a:t>
            </a:r>
          </a:p>
          <a:p>
            <a:pPr marL="457200" indent="-457200">
              <a:spcBef>
                <a:spcPts val="2400"/>
              </a:spcBef>
              <a:spcAft>
                <a:spcPts val="1200"/>
              </a:spcAft>
              <a:buFont typeface="+mj-lt"/>
              <a:buAutoNum type="arabicPeriod"/>
            </a:pPr>
            <a:r>
              <a:rPr lang="en-US" sz="2600" b="1" dirty="0" smtClean="0"/>
              <a:t>Redefine performance measures for capacity resources</a:t>
            </a:r>
            <a:endParaRPr lang="en-US" sz="2600" dirty="0" smtClean="0"/>
          </a:p>
          <a:p>
            <a:pPr marL="628650" lvl="1">
              <a:spcBef>
                <a:spcPts val="600"/>
              </a:spcBef>
            </a:pPr>
            <a:r>
              <a:rPr lang="en-US" dirty="0" smtClean="0"/>
              <a:t>Delivery of energy and reserves during (reserve) scarcity conditions</a:t>
            </a:r>
          </a:p>
          <a:p>
            <a:pPr marL="628650" lvl="1">
              <a:spcBef>
                <a:spcPts val="300"/>
              </a:spcBef>
            </a:pPr>
            <a:r>
              <a:rPr lang="en-US" dirty="0" smtClean="0"/>
              <a:t>Not peak period ‘availability,’ or EFOR-based measures</a:t>
            </a:r>
          </a:p>
          <a:p>
            <a:pPr marL="457200" indent="-457200">
              <a:spcBef>
                <a:spcPts val="2400"/>
              </a:spcBef>
              <a:spcAft>
                <a:spcPts val="1200"/>
              </a:spcAft>
              <a:buFont typeface="+mj-lt"/>
              <a:buAutoNum type="arabicPeriod"/>
            </a:pPr>
            <a:r>
              <a:rPr lang="en-US" sz="2600" b="1" dirty="0" smtClean="0"/>
              <a:t>Better align resources’ financial incentives with the </a:t>
            </a:r>
            <a:br>
              <a:rPr lang="en-US" sz="2600" b="1" dirty="0" smtClean="0"/>
            </a:br>
            <a:r>
              <a:rPr lang="en-US" sz="2600" b="1" u="sng" dirty="0" smtClean="0"/>
              <a:t>value</a:t>
            </a:r>
            <a:r>
              <a:rPr lang="en-US" sz="2600" b="1" dirty="0" smtClean="0"/>
              <a:t> of reliable service during tight system conditions</a:t>
            </a:r>
          </a:p>
          <a:p>
            <a:pPr marL="628650" lvl="1">
              <a:spcBef>
                <a:spcPts val="600"/>
              </a:spcBef>
            </a:pPr>
            <a:r>
              <a:rPr lang="en-US" dirty="0" smtClean="0"/>
              <a:t>Mimic the </a:t>
            </a:r>
            <a:r>
              <a:rPr lang="en-US" b="1" dirty="0" smtClean="0"/>
              <a:t>performance incentives </a:t>
            </a:r>
            <a:r>
              <a:rPr lang="en-US" dirty="0" smtClean="0"/>
              <a:t>of an efficient energy market, </a:t>
            </a:r>
            <a:br>
              <a:rPr lang="en-US" dirty="0" smtClean="0"/>
            </a:br>
            <a:r>
              <a:rPr lang="en-US" dirty="0" smtClean="0"/>
              <a:t>with the </a:t>
            </a:r>
            <a:r>
              <a:rPr lang="en-US" b="1" dirty="0" smtClean="0"/>
              <a:t>reduced volatility </a:t>
            </a:r>
            <a:r>
              <a:rPr lang="en-US" dirty="0" smtClean="0"/>
              <a:t>that a forward market provides</a:t>
            </a:r>
          </a:p>
          <a:p>
            <a:pPr lvl="1">
              <a:spcBef>
                <a:spcPts val="600"/>
              </a:spcBef>
            </a:pPr>
            <a:endParaRPr lang="en-US" i="1" dirty="0" smtClean="0"/>
          </a:p>
        </p:txBody>
      </p:sp>
      <p:sp>
        <p:nvSpPr>
          <p:cNvPr id="4" name="Slide Number Placeholder 3"/>
          <p:cNvSpPr>
            <a:spLocks noGrp="1"/>
          </p:cNvSpPr>
          <p:nvPr>
            <p:ph type="sldNum" sz="quarter" idx="4"/>
          </p:nvPr>
        </p:nvSpPr>
        <p:spPr/>
        <p:txBody>
          <a:bodyPr/>
          <a:lstStyle/>
          <a:p>
            <a:fld id="{10C7F894-2A36-495D-AB7C-1055F7AC0F9D}"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FCM Pay for Performance – Major Elements</a:t>
            </a:r>
            <a:endParaRPr lang="en-US" dirty="0"/>
          </a:p>
        </p:txBody>
      </p:sp>
      <p:sp>
        <p:nvSpPr>
          <p:cNvPr id="3" name="Text Placeholder 2"/>
          <p:cNvSpPr>
            <a:spLocks noGrp="1"/>
          </p:cNvSpPr>
          <p:nvPr>
            <p:ph type="body" sz="quarter" idx="11"/>
          </p:nvPr>
        </p:nvSpPr>
        <p:spPr>
          <a:xfrm>
            <a:off x="457200" y="1600200"/>
            <a:ext cx="8229600" cy="4648200"/>
          </a:xfrm>
        </p:spPr>
        <p:txBody>
          <a:bodyPr>
            <a:normAutofit/>
          </a:bodyPr>
          <a:lstStyle/>
          <a:p>
            <a:r>
              <a:rPr lang="en-US" b="1" dirty="0" smtClean="0"/>
              <a:t>FCM obligations to mirror a standard incentive contract</a:t>
            </a:r>
          </a:p>
          <a:p>
            <a:pPr lvl="1"/>
            <a:r>
              <a:rPr lang="en-US" dirty="0" smtClean="0"/>
              <a:t>Base payment and a performance payment</a:t>
            </a:r>
          </a:p>
          <a:p>
            <a:pPr>
              <a:spcBef>
                <a:spcPts val="1200"/>
              </a:spcBef>
            </a:pPr>
            <a:r>
              <a:rPr lang="en-US" b="1" dirty="0" smtClean="0"/>
              <a:t>Performance Payment</a:t>
            </a:r>
          </a:p>
          <a:p>
            <a:pPr lvl="1"/>
            <a:r>
              <a:rPr lang="en-US" dirty="0" smtClean="0"/>
              <a:t>Determined by a resource’s performance during shortage conditions</a:t>
            </a:r>
          </a:p>
          <a:p>
            <a:pPr lvl="1">
              <a:spcBef>
                <a:spcPts val="600"/>
              </a:spcBef>
            </a:pPr>
            <a:r>
              <a:rPr lang="en-US" dirty="0" smtClean="0"/>
              <a:t>May be positive or negative (on top of base payment)</a:t>
            </a:r>
          </a:p>
          <a:p>
            <a:pPr>
              <a:spcBef>
                <a:spcPts val="1200"/>
              </a:spcBef>
            </a:pPr>
            <a:r>
              <a:rPr lang="en-US" b="1" dirty="0" smtClean="0"/>
              <a:t>Resource Neutral</a:t>
            </a:r>
          </a:p>
          <a:p>
            <a:pPr lvl="1"/>
            <a:r>
              <a:rPr lang="en-US" b="1" u="sng" dirty="0" smtClean="0"/>
              <a:t>All</a:t>
            </a:r>
            <a:r>
              <a:rPr lang="en-US" dirty="0" smtClean="0"/>
              <a:t> resources have same base and performance payment rate</a:t>
            </a:r>
          </a:p>
          <a:p>
            <a:pPr>
              <a:spcBef>
                <a:spcPts val="1200"/>
              </a:spcBef>
            </a:pPr>
            <a:r>
              <a:rPr lang="en-US" b="1" dirty="0" smtClean="0"/>
              <a:t>Who pays what?</a:t>
            </a:r>
          </a:p>
          <a:p>
            <a:pPr lvl="1"/>
            <a:r>
              <a:rPr lang="en-US" b="1" dirty="0" smtClean="0"/>
              <a:t>Buyers (loads) </a:t>
            </a:r>
            <a:r>
              <a:rPr lang="en-US" dirty="0" smtClean="0"/>
              <a:t>pay the base payment set by FCA clearing price</a:t>
            </a:r>
          </a:p>
          <a:p>
            <a:pPr lvl="1">
              <a:spcBef>
                <a:spcPts val="600"/>
              </a:spcBef>
            </a:pPr>
            <a:r>
              <a:rPr lang="en-US" b="1" dirty="0" smtClean="0"/>
              <a:t>Performance payments </a:t>
            </a:r>
            <a:r>
              <a:rPr lang="en-US" dirty="0" smtClean="0"/>
              <a:t>are transfers among suppliers</a:t>
            </a:r>
          </a:p>
        </p:txBody>
      </p:sp>
      <p:sp>
        <p:nvSpPr>
          <p:cNvPr id="4" name="Slide Number Placeholder 3"/>
          <p:cNvSpPr>
            <a:spLocks noGrp="1"/>
          </p:cNvSpPr>
          <p:nvPr>
            <p:ph type="sldNum" sz="quarter" idx="4"/>
          </p:nvPr>
        </p:nvSpPr>
        <p:spPr/>
        <p:txBody>
          <a:bodyPr/>
          <a:lstStyle/>
          <a:p>
            <a:fld id="{10C7F894-2A36-495D-AB7C-1055F7AC0F9D}"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FCM Pay for Performance Creates a Sound Capacity Product Definition and Obligations</a:t>
            </a:r>
            <a:endParaRPr lang="en-US" dirty="0"/>
          </a:p>
        </p:txBody>
      </p:sp>
      <p:sp>
        <p:nvSpPr>
          <p:cNvPr id="3" name="Text Placeholder 2"/>
          <p:cNvSpPr>
            <a:spLocks noGrp="1"/>
          </p:cNvSpPr>
          <p:nvPr>
            <p:ph type="body" sz="quarter" idx="11"/>
          </p:nvPr>
        </p:nvSpPr>
        <p:spPr/>
        <p:txBody>
          <a:bodyPr>
            <a:normAutofit lnSpcReduction="10000"/>
          </a:bodyPr>
          <a:lstStyle/>
          <a:p>
            <a:pPr>
              <a:spcAft>
                <a:spcPts val="1200"/>
              </a:spcAft>
            </a:pPr>
            <a:r>
              <a:rPr lang="en-US" b="1" dirty="0" smtClean="0"/>
              <a:t>In simple terms:  Capacity should be paid for what it delivers</a:t>
            </a:r>
          </a:p>
          <a:p>
            <a:pPr lvl="1"/>
            <a:r>
              <a:rPr lang="en-US" i="1" dirty="0" smtClean="0"/>
              <a:t>Analogy:  </a:t>
            </a:r>
            <a:r>
              <a:rPr lang="en-US" dirty="0" smtClean="0"/>
              <a:t>Does your hotel keep your deposit when it cannot honor your reservation?  Of course not.</a:t>
            </a:r>
          </a:p>
          <a:p>
            <a:r>
              <a:rPr lang="en-US" b="1" dirty="0" smtClean="0"/>
              <a:t>In precise terms:  Capacity becomes a standard forward good</a:t>
            </a:r>
            <a:endParaRPr lang="en-US" dirty="0" smtClean="0"/>
          </a:p>
          <a:p>
            <a:pPr lvl="1">
              <a:spcBef>
                <a:spcPts val="1200"/>
              </a:spcBef>
            </a:pPr>
            <a:r>
              <a:rPr lang="en-US" b="1" dirty="0" smtClean="0"/>
              <a:t>Two-settlement principle </a:t>
            </a:r>
            <a:r>
              <a:rPr lang="en-US" dirty="0" smtClean="0"/>
              <a:t>(think of DA forward energy markets)</a:t>
            </a:r>
          </a:p>
          <a:p>
            <a:pPr lvl="1">
              <a:spcBef>
                <a:spcPts val="600"/>
              </a:spcBef>
              <a:spcAft>
                <a:spcPts val="1200"/>
              </a:spcAft>
            </a:pPr>
            <a:r>
              <a:rPr lang="en-US" b="1" dirty="0" smtClean="0"/>
              <a:t>A scarcity pricing premium </a:t>
            </a:r>
            <a:r>
              <a:rPr lang="en-US" dirty="0" smtClean="0"/>
              <a:t>as RT incentive in tight system conditions</a:t>
            </a:r>
          </a:p>
          <a:p>
            <a:pPr>
              <a:spcBef>
                <a:spcPts val="600"/>
              </a:spcBef>
              <a:spcAft>
                <a:spcPts val="1800"/>
              </a:spcAft>
            </a:pPr>
            <a:r>
              <a:rPr lang="en-US" b="1" dirty="0" smtClean="0"/>
              <a:t>Key outcomes:</a:t>
            </a:r>
          </a:p>
          <a:p>
            <a:pPr marL="914400" lvl="1" indent="-457200">
              <a:spcAft>
                <a:spcPts val="600"/>
              </a:spcAft>
              <a:buFont typeface="+mj-lt"/>
              <a:buAutoNum type="arabicPeriod"/>
            </a:pPr>
            <a:r>
              <a:rPr lang="en-US" b="1" dirty="0" smtClean="0"/>
              <a:t>Strong performance incentives </a:t>
            </a:r>
            <a:r>
              <a:rPr lang="en-US" dirty="0" smtClean="0"/>
              <a:t>of an efficient energy market</a:t>
            </a:r>
          </a:p>
          <a:p>
            <a:pPr marL="914400" lvl="1" indent="-457200">
              <a:spcAft>
                <a:spcPts val="600"/>
              </a:spcAft>
              <a:buFont typeface="+mj-lt"/>
              <a:buAutoNum type="arabicPeriod"/>
            </a:pPr>
            <a:r>
              <a:rPr lang="en-US" b="1" dirty="0" smtClean="0"/>
              <a:t>Reduced revenue volatility </a:t>
            </a:r>
            <a:r>
              <a:rPr lang="en-US" dirty="0" smtClean="0"/>
              <a:t>from a long-forward contract market;</a:t>
            </a:r>
          </a:p>
          <a:p>
            <a:pPr marL="914400" lvl="1" indent="-457200">
              <a:spcAft>
                <a:spcPts val="600"/>
              </a:spcAft>
              <a:buFont typeface="+mj-lt"/>
              <a:buAutoNum type="arabicPeriod"/>
            </a:pPr>
            <a:r>
              <a:rPr lang="en-US" b="1" dirty="0" smtClean="0"/>
              <a:t>Stability of system reliability</a:t>
            </a:r>
            <a:r>
              <a:rPr lang="en-US" dirty="0" smtClean="0"/>
              <a:t> (capacity levels) over time</a:t>
            </a:r>
          </a:p>
        </p:txBody>
      </p:sp>
      <p:sp>
        <p:nvSpPr>
          <p:cNvPr id="4" name="Slide Number Placeholder 3"/>
          <p:cNvSpPr>
            <a:spLocks noGrp="1"/>
          </p:cNvSpPr>
          <p:nvPr>
            <p:ph type="sldNum" sz="quarter" idx="4"/>
          </p:nvPr>
        </p:nvSpPr>
        <p:spPr>
          <a:xfrm>
            <a:off x="8770289" y="6448508"/>
            <a:ext cx="313326" cy="263518"/>
          </a:xfrm>
        </p:spPr>
        <p:txBody>
          <a:bodyPr/>
          <a:lstStyle/>
          <a:p>
            <a:fld id="{10C7F894-2A36-495D-AB7C-1055F7AC0F9D}"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 New England’s Proposed Reforms:  </a:t>
            </a:r>
            <a:br>
              <a:rPr lang="en-US" dirty="0" smtClean="0"/>
            </a:br>
            <a:r>
              <a:rPr lang="en-US" dirty="0" smtClean="0"/>
              <a:t>Make Capacity a Proper Forward-Sold Good</a:t>
            </a:r>
            <a:endParaRPr lang="en-US" dirty="0"/>
          </a:p>
        </p:txBody>
      </p:sp>
      <p:sp>
        <p:nvSpPr>
          <p:cNvPr id="3" name="Content Placeholder 2"/>
          <p:cNvSpPr>
            <a:spLocks noGrp="1"/>
          </p:cNvSpPr>
          <p:nvPr>
            <p:ph sz="half" idx="1"/>
          </p:nvPr>
        </p:nvSpPr>
        <p:spPr>
          <a:xfrm>
            <a:off x="381000" y="1676400"/>
            <a:ext cx="4038600" cy="4525963"/>
          </a:xfrm>
        </p:spPr>
        <p:txBody>
          <a:bodyPr>
            <a:normAutofit/>
          </a:bodyPr>
          <a:lstStyle/>
          <a:p>
            <a:pPr algn="ctr">
              <a:buNone/>
            </a:pPr>
            <a:r>
              <a:rPr lang="en-US" b="1" dirty="0" smtClean="0"/>
              <a:t>Forward-Sold Goods</a:t>
            </a:r>
          </a:p>
          <a:p>
            <a:pPr>
              <a:lnSpc>
                <a:spcPct val="90000"/>
              </a:lnSpc>
            </a:pPr>
            <a:r>
              <a:rPr lang="en-US" dirty="0" smtClean="0"/>
              <a:t>Initial revenue on fwd sale</a:t>
            </a:r>
          </a:p>
          <a:p>
            <a:pPr>
              <a:lnSpc>
                <a:spcPct val="90000"/>
              </a:lnSpc>
              <a:spcBef>
                <a:spcPts val="3000"/>
              </a:spcBef>
            </a:pPr>
            <a:r>
              <a:rPr lang="en-US" dirty="0" smtClean="0"/>
              <a:t>Specifies a forward financial commitment (‘position’)</a:t>
            </a:r>
          </a:p>
          <a:p>
            <a:pPr>
              <a:lnSpc>
                <a:spcPct val="90000"/>
              </a:lnSpc>
              <a:spcBef>
                <a:spcPts val="3000"/>
              </a:spcBef>
            </a:pPr>
            <a:r>
              <a:rPr lang="en-US" dirty="0" smtClean="0"/>
              <a:t>2</a:t>
            </a:r>
            <a:r>
              <a:rPr lang="en-US" baseline="30000" dirty="0" smtClean="0"/>
              <a:t>nd</a:t>
            </a:r>
            <a:r>
              <a:rPr lang="en-US" dirty="0" smtClean="0"/>
              <a:t> Settlement based on </a:t>
            </a:r>
            <a:r>
              <a:rPr lang="en-US" i="1" dirty="0" smtClean="0"/>
              <a:t>deviations</a:t>
            </a:r>
            <a:r>
              <a:rPr lang="en-US" dirty="0" smtClean="0"/>
              <a:t> at delivery …</a:t>
            </a:r>
          </a:p>
          <a:p>
            <a:pPr>
              <a:lnSpc>
                <a:spcPct val="90000"/>
              </a:lnSpc>
            </a:pPr>
            <a:r>
              <a:rPr lang="en-US" dirty="0" smtClean="0"/>
              <a:t>… at a contract rate, or at  replacement (floating) price</a:t>
            </a:r>
            <a:endParaRPr lang="en-US" dirty="0"/>
          </a:p>
        </p:txBody>
      </p:sp>
      <p:sp>
        <p:nvSpPr>
          <p:cNvPr id="4" name="Content Placeholder 3"/>
          <p:cNvSpPr>
            <a:spLocks noGrp="1"/>
          </p:cNvSpPr>
          <p:nvPr>
            <p:ph sz="half" idx="2"/>
          </p:nvPr>
        </p:nvSpPr>
        <p:spPr>
          <a:xfrm>
            <a:off x="4648200" y="1676401"/>
            <a:ext cx="4343400" cy="4419600"/>
          </a:xfrm>
        </p:spPr>
        <p:txBody>
          <a:bodyPr>
            <a:normAutofit/>
          </a:bodyPr>
          <a:lstStyle/>
          <a:p>
            <a:pPr algn="ctr">
              <a:buNone/>
            </a:pPr>
            <a:r>
              <a:rPr lang="en-US" b="1" dirty="0" smtClean="0">
                <a:solidFill>
                  <a:srgbClr val="003399"/>
                </a:solidFill>
              </a:rPr>
              <a:t>ISO’s Capacity Reforms</a:t>
            </a:r>
          </a:p>
          <a:p>
            <a:pPr>
              <a:lnSpc>
                <a:spcPct val="90000"/>
              </a:lnSpc>
              <a:buFont typeface="Wingdings" pitchFamily="2" charset="2"/>
              <a:buChar char="ü"/>
            </a:pPr>
            <a:r>
              <a:rPr lang="en-US" dirty="0" smtClean="0">
                <a:solidFill>
                  <a:srgbClr val="003399"/>
                </a:solidFill>
              </a:rPr>
              <a:t>Auction-based fwd sale (FCA)</a:t>
            </a:r>
          </a:p>
          <a:p>
            <a:pPr>
              <a:lnSpc>
                <a:spcPct val="90000"/>
              </a:lnSpc>
              <a:buFont typeface="Wingdings" pitchFamily="2" charset="2"/>
              <a:buChar char="ü"/>
            </a:pPr>
            <a:r>
              <a:rPr lang="en-US" i="1" dirty="0" smtClean="0">
                <a:solidFill>
                  <a:srgbClr val="003399"/>
                </a:solidFill>
              </a:rPr>
              <a:t>Pro-rata share</a:t>
            </a:r>
            <a:r>
              <a:rPr lang="en-US" dirty="0" smtClean="0">
                <a:solidFill>
                  <a:srgbClr val="003399"/>
                </a:solidFill>
              </a:rPr>
              <a:t> of system requirements (load + reserves) during RT reserve shortages</a:t>
            </a:r>
          </a:p>
          <a:p>
            <a:pPr>
              <a:lnSpc>
                <a:spcPct val="90000"/>
              </a:lnSpc>
              <a:buFont typeface="Wingdings" pitchFamily="2" charset="2"/>
              <a:buChar char="ü"/>
            </a:pPr>
            <a:r>
              <a:rPr lang="en-US" dirty="0" smtClean="0">
                <a:solidFill>
                  <a:srgbClr val="003399"/>
                </a:solidFill>
              </a:rPr>
              <a:t>2</a:t>
            </a:r>
            <a:r>
              <a:rPr lang="en-US" baseline="30000" dirty="0" smtClean="0">
                <a:solidFill>
                  <a:srgbClr val="003399"/>
                </a:solidFill>
              </a:rPr>
              <a:t>nd</a:t>
            </a:r>
            <a:r>
              <a:rPr lang="en-US" dirty="0" smtClean="0">
                <a:solidFill>
                  <a:srgbClr val="003399"/>
                </a:solidFill>
              </a:rPr>
              <a:t> settlement for delivery (energy + reserves) deviation from system share</a:t>
            </a:r>
          </a:p>
          <a:p>
            <a:pPr>
              <a:lnSpc>
                <a:spcPct val="90000"/>
              </a:lnSpc>
              <a:buFont typeface="Wingdings" pitchFamily="2" charset="2"/>
              <a:buChar char="ü"/>
            </a:pPr>
            <a:r>
              <a:rPr lang="en-US" dirty="0" smtClean="0">
                <a:solidFill>
                  <a:srgbClr val="003399"/>
                </a:solidFill>
              </a:rPr>
              <a:t>At (high) tariff-specified rate (analogous to scarcity pricing)</a:t>
            </a:r>
            <a:endParaRPr lang="en-US" dirty="0">
              <a:solidFill>
                <a:srgbClr val="003399"/>
              </a:solidFill>
            </a:endParaRPr>
          </a:p>
        </p:txBody>
      </p:sp>
      <p:sp>
        <p:nvSpPr>
          <p:cNvPr id="5" name="Slide Number Placeholder 4"/>
          <p:cNvSpPr>
            <a:spLocks noGrp="1"/>
          </p:cNvSpPr>
          <p:nvPr>
            <p:ph type="sldNum" sz="quarter" idx="4"/>
          </p:nvPr>
        </p:nvSpPr>
        <p:spPr/>
        <p:txBody>
          <a:bodyPr/>
          <a:lstStyle/>
          <a:p>
            <a:fld id="{10C7F894-2A36-495D-AB7C-1055F7AC0F9D}" type="slidenum">
              <a:rPr lang="en-US" smtClean="0"/>
              <a:pPr/>
              <a:t>13</a:t>
            </a:fld>
            <a:endParaRPr lang="en-US" dirty="0"/>
          </a:p>
        </p:txBody>
      </p:sp>
      <p:sp>
        <p:nvSpPr>
          <p:cNvPr id="6" name="Rounded Rectangle 5"/>
          <p:cNvSpPr/>
          <p:nvPr/>
        </p:nvSpPr>
        <p:spPr>
          <a:xfrm>
            <a:off x="4572000" y="1600200"/>
            <a:ext cx="4343400" cy="4572000"/>
          </a:xfrm>
          <a:prstGeom prst="roundRect">
            <a:avLst/>
          </a:prstGeom>
          <a:no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81000" y="1600200"/>
            <a:ext cx="4114800" cy="4572000"/>
          </a:xfrm>
          <a:prstGeom prst="roundRect">
            <a:avLst/>
          </a:prstGeom>
          <a:noFill/>
          <a:ln>
            <a:solidFill>
              <a:srgbClr val="A9A8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the Pay for Performance Design</a:t>
            </a:r>
            <a:endParaRPr lang="en-US" dirty="0"/>
          </a:p>
        </p:txBody>
      </p:sp>
      <p:sp>
        <p:nvSpPr>
          <p:cNvPr id="3" name="Text Placeholder 2"/>
          <p:cNvSpPr>
            <a:spLocks noGrp="1"/>
          </p:cNvSpPr>
          <p:nvPr>
            <p:ph type="body" sz="quarter" idx="11"/>
          </p:nvPr>
        </p:nvSpPr>
        <p:spPr>
          <a:xfrm>
            <a:off x="457200" y="1600200"/>
            <a:ext cx="8229600" cy="4800600"/>
          </a:xfrm>
        </p:spPr>
        <p:txBody>
          <a:bodyPr>
            <a:normAutofit/>
          </a:bodyPr>
          <a:lstStyle/>
          <a:p>
            <a:pPr>
              <a:spcAft>
                <a:spcPts val="1200"/>
              </a:spcAft>
            </a:pPr>
            <a:r>
              <a:rPr lang="en-US" sz="2600" b="1" dirty="0" smtClean="0"/>
              <a:t>Greater operational-related investments </a:t>
            </a:r>
            <a:r>
              <a:rPr lang="en-US" sz="2600" dirty="0" smtClean="0"/>
              <a:t>at existing resources to improve resource performance</a:t>
            </a:r>
          </a:p>
          <a:p>
            <a:pPr lvl="1"/>
            <a:r>
              <a:rPr lang="en-US" dirty="0" smtClean="0"/>
              <a:t>E.g., fuel arrangements and/or secondary fuel supplies </a:t>
            </a:r>
          </a:p>
          <a:p>
            <a:pPr>
              <a:spcBef>
                <a:spcPts val="2400"/>
              </a:spcBef>
              <a:spcAft>
                <a:spcPts val="1200"/>
              </a:spcAft>
            </a:pPr>
            <a:r>
              <a:rPr lang="en-US" sz="2600" b="1" dirty="0" smtClean="0"/>
              <a:t>Efficient resource evolution.  </a:t>
            </a:r>
            <a:r>
              <a:rPr lang="en-US" sz="2600" dirty="0" smtClean="0"/>
              <a:t>Strong incentives for investment in new capacity that is either: </a:t>
            </a:r>
            <a:endParaRPr lang="en-US" sz="2600" b="1" dirty="0" smtClean="0"/>
          </a:p>
          <a:p>
            <a:pPr marL="914400" lvl="1" indent="-457200">
              <a:spcAft>
                <a:spcPts val="600"/>
              </a:spcAft>
              <a:buAutoNum type="arabicParenBoth"/>
            </a:pPr>
            <a:r>
              <a:rPr lang="en-US" dirty="0" smtClean="0"/>
              <a:t>Low-cost and highly reliable (nearly always operating); or</a:t>
            </a:r>
          </a:p>
          <a:p>
            <a:pPr marL="914400" lvl="1" indent="-457200">
              <a:buAutoNum type="arabicParenBoth"/>
            </a:pPr>
            <a:r>
              <a:rPr lang="en-US" dirty="0" smtClean="0"/>
              <a:t>Highly flexible and highly reliable (gets online quickly and reliably)</a:t>
            </a:r>
          </a:p>
          <a:p>
            <a:pPr indent="-285750">
              <a:spcBef>
                <a:spcPts val="3000"/>
              </a:spcBef>
              <a:spcAft>
                <a:spcPts val="1200"/>
              </a:spcAft>
            </a:pPr>
            <a:r>
              <a:rPr lang="en-US" sz="2600" b="1" dirty="0" smtClean="0"/>
              <a:t>A more reliable power system at lowest possible cost</a:t>
            </a:r>
          </a:p>
          <a:p>
            <a:pPr lvl="1"/>
            <a:r>
              <a:rPr lang="en-US" dirty="0" smtClean="0"/>
              <a:t>Market rewards suppliers that deliver most cost-effective solutions</a:t>
            </a:r>
          </a:p>
        </p:txBody>
      </p:sp>
      <p:sp>
        <p:nvSpPr>
          <p:cNvPr id="4" name="Slide Number Placeholder 3"/>
          <p:cNvSpPr>
            <a:spLocks noGrp="1"/>
          </p:cNvSpPr>
          <p:nvPr>
            <p:ph type="sldNum" sz="quarter" idx="4"/>
          </p:nvPr>
        </p:nvSpPr>
        <p:spPr/>
        <p:txBody>
          <a:bodyPr/>
          <a:lstStyle/>
          <a:p>
            <a:fld id="{10C7F894-2A36-495D-AB7C-1055F7AC0F9D}"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FERC to Choose Between Competing Visions to Improve Performance of Capacity Resources</a:t>
            </a:r>
            <a:endParaRPr lang="en-US" dirty="0"/>
          </a:p>
        </p:txBody>
      </p:sp>
      <p:sp>
        <p:nvSpPr>
          <p:cNvPr id="3" name="Text Placeholder 2"/>
          <p:cNvSpPr>
            <a:spLocks noGrp="1"/>
          </p:cNvSpPr>
          <p:nvPr>
            <p:ph type="body" idx="1"/>
          </p:nvPr>
        </p:nvSpPr>
        <p:spPr/>
        <p:txBody>
          <a:bodyPr>
            <a:noAutofit/>
          </a:bodyPr>
          <a:lstStyle/>
          <a:p>
            <a:r>
              <a:rPr lang="en-US" sz="2200" dirty="0" smtClean="0"/>
              <a:t>ISO: Pay for Performance in FCM</a:t>
            </a:r>
            <a:endParaRPr lang="en-US" sz="2200" dirty="0"/>
          </a:p>
        </p:txBody>
      </p:sp>
      <p:sp>
        <p:nvSpPr>
          <p:cNvPr id="4" name="Content Placeholder 3"/>
          <p:cNvSpPr>
            <a:spLocks noGrp="1"/>
          </p:cNvSpPr>
          <p:nvPr>
            <p:ph sz="half" idx="2"/>
          </p:nvPr>
        </p:nvSpPr>
        <p:spPr/>
        <p:txBody>
          <a:bodyPr>
            <a:normAutofit fontScale="85000" lnSpcReduction="20000"/>
          </a:bodyPr>
          <a:lstStyle/>
          <a:p>
            <a:r>
              <a:rPr lang="en-US" dirty="0" smtClean="0"/>
              <a:t>Strongly links capacity payments to resource performance during scarcity conditions</a:t>
            </a:r>
          </a:p>
          <a:p>
            <a:pPr lvl="1"/>
            <a:r>
              <a:rPr lang="en-US" dirty="0" smtClean="0"/>
              <a:t>Pay resources that perform well </a:t>
            </a:r>
          </a:p>
          <a:p>
            <a:pPr lvl="1"/>
            <a:r>
              <a:rPr lang="en-US" dirty="0" smtClean="0"/>
              <a:t>Impose real consequences if resources fail to deliver what consumers paid for</a:t>
            </a:r>
          </a:p>
          <a:p>
            <a:r>
              <a:rPr lang="en-US" dirty="0" smtClean="0"/>
              <a:t>No exemptions – suppliers (not consumers) bear risks and rewards associated with resource performance</a:t>
            </a:r>
          </a:p>
          <a:p>
            <a:r>
              <a:rPr lang="en-US" dirty="0" smtClean="0"/>
              <a:t>Resource neutral</a:t>
            </a:r>
          </a:p>
          <a:p>
            <a:r>
              <a:rPr lang="en-US" dirty="0" smtClean="0"/>
              <a:t>As renewable energy is added to the system and EE and DG take demand off the system (reducing infra-marginal revenues in the energy market), we won’t achieve the needed level of reliability without the right incentives</a:t>
            </a:r>
          </a:p>
        </p:txBody>
      </p:sp>
      <p:sp>
        <p:nvSpPr>
          <p:cNvPr id="5" name="Text Placeholder 4"/>
          <p:cNvSpPr>
            <a:spLocks noGrp="1"/>
          </p:cNvSpPr>
          <p:nvPr>
            <p:ph type="body" sz="quarter" idx="3"/>
          </p:nvPr>
        </p:nvSpPr>
        <p:spPr/>
        <p:txBody>
          <a:bodyPr>
            <a:normAutofit/>
          </a:bodyPr>
          <a:lstStyle/>
          <a:p>
            <a:r>
              <a:rPr lang="en-US" sz="2200" dirty="0" smtClean="0"/>
              <a:t>NEPOOL: Alternative Proposal</a:t>
            </a:r>
            <a:endParaRPr lang="en-US" sz="2200" dirty="0"/>
          </a:p>
        </p:txBody>
      </p:sp>
      <p:sp>
        <p:nvSpPr>
          <p:cNvPr id="6" name="Content Placeholder 5"/>
          <p:cNvSpPr>
            <a:spLocks noGrp="1"/>
          </p:cNvSpPr>
          <p:nvPr>
            <p:ph sz="quarter" idx="4"/>
          </p:nvPr>
        </p:nvSpPr>
        <p:spPr/>
        <p:txBody>
          <a:bodyPr>
            <a:normAutofit fontScale="70000" lnSpcReduction="20000"/>
          </a:bodyPr>
          <a:lstStyle/>
          <a:p>
            <a:r>
              <a:rPr lang="en-US" dirty="0" smtClean="0"/>
              <a:t>Increases energy price during scarcity conditions, </a:t>
            </a:r>
            <a:r>
              <a:rPr lang="en-US" i="1" dirty="0" smtClean="0"/>
              <a:t>but the amount is insufficient to incent investment in reliability</a:t>
            </a:r>
          </a:p>
          <a:p>
            <a:r>
              <a:rPr lang="en-US" dirty="0" smtClean="0"/>
              <a:t>Eliminates Shortage Event mechanism in the FCM, </a:t>
            </a:r>
            <a:r>
              <a:rPr lang="en-US" i="1" dirty="0" smtClean="0"/>
              <a:t>which weakens resource performance incentives</a:t>
            </a:r>
          </a:p>
          <a:p>
            <a:r>
              <a:rPr lang="en-US" dirty="0" smtClean="0"/>
              <a:t>Adds a long-term availability incentive, </a:t>
            </a:r>
            <a:r>
              <a:rPr lang="en-US" i="1" dirty="0" smtClean="0"/>
              <a:t>but fails </a:t>
            </a:r>
            <a:r>
              <a:rPr lang="en-US" i="1" dirty="0"/>
              <a:t>to link payments to actual performance </a:t>
            </a:r>
            <a:r>
              <a:rPr lang="en-US" i="1" dirty="0" smtClean="0"/>
              <a:t>during </a:t>
            </a:r>
            <a:r>
              <a:rPr lang="en-US" i="1" dirty="0"/>
              <a:t>scarcity conditions</a:t>
            </a:r>
          </a:p>
          <a:p>
            <a:r>
              <a:rPr lang="en-US" dirty="0" smtClean="0"/>
              <a:t>Adds further exemptions, </a:t>
            </a:r>
            <a:r>
              <a:rPr lang="en-US" i="1" dirty="0" smtClean="0"/>
              <a:t>which further weakens performance penalties</a:t>
            </a:r>
          </a:p>
          <a:p>
            <a:r>
              <a:rPr lang="en-US" dirty="0" smtClean="0"/>
              <a:t>Providing capacity payments to support steel-in-the-ground, without a strong link to performance, is insufficient to address serious reliability threats</a:t>
            </a:r>
          </a:p>
          <a:p>
            <a:r>
              <a:rPr lang="en-US" dirty="0" smtClean="0"/>
              <a:t>Exacerbates the existing, adverse selection problem by attracting, and biasing revenues towards, poorer performing resources</a:t>
            </a:r>
          </a:p>
          <a:p>
            <a:endParaRPr lang="en-US" dirty="0"/>
          </a:p>
        </p:txBody>
      </p:sp>
      <p:sp>
        <p:nvSpPr>
          <p:cNvPr id="7" name="Slide Number Placeholder 6"/>
          <p:cNvSpPr>
            <a:spLocks noGrp="1"/>
          </p:cNvSpPr>
          <p:nvPr>
            <p:ph type="sldNum" sz="quarter" idx="10"/>
          </p:nvPr>
        </p:nvSpPr>
        <p:spPr/>
        <p:txBody>
          <a:bodyPr/>
          <a:lstStyle/>
          <a:p>
            <a:fld id="{10C7F894-2A36-495D-AB7C-1055F7AC0F9D}" type="slidenum">
              <a:rPr lang="en-US" smtClean="0"/>
              <a:pPr/>
              <a:t>15</a:t>
            </a:fld>
            <a:endParaRPr lang="en-US" dirty="0"/>
          </a:p>
        </p:txBody>
      </p:sp>
    </p:spTree>
    <p:extLst>
      <p:ext uri="{BB962C8B-B14F-4D97-AF65-F5344CB8AC3E}">
        <p14:creationId xmlns="" xmlns:p14="http://schemas.microsoft.com/office/powerpoint/2010/main" val="14903554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610600" cy="1143000"/>
          </a:xfrm>
        </p:spPr>
        <p:txBody>
          <a:bodyPr>
            <a:normAutofit fontScale="90000"/>
          </a:bodyPr>
          <a:lstStyle/>
          <a:p>
            <a:r>
              <a:rPr lang="en-US" sz="3100" dirty="0" smtClean="0"/>
              <a:t>Complementary Energy Market Changes Underway</a:t>
            </a:r>
            <a:r>
              <a:rPr lang="en-US" sz="3000" dirty="0" smtClean="0"/>
              <a:t/>
            </a:r>
            <a:br>
              <a:rPr lang="en-US" sz="3000" dirty="0" smtClean="0"/>
            </a:br>
            <a:r>
              <a:rPr lang="en-US" sz="2200" b="0" i="1" dirty="0" smtClean="0"/>
              <a:t>But by themselves do not mitigate need for PFP, and do not send similar investment incentives</a:t>
            </a:r>
            <a:endParaRPr lang="en-US" sz="2700" b="0" i="1" dirty="0"/>
          </a:p>
        </p:txBody>
      </p:sp>
      <p:sp>
        <p:nvSpPr>
          <p:cNvPr id="3" name="Text Placeholder 2"/>
          <p:cNvSpPr>
            <a:spLocks noGrp="1"/>
          </p:cNvSpPr>
          <p:nvPr>
            <p:ph type="body" sz="quarter" idx="11"/>
          </p:nvPr>
        </p:nvSpPr>
        <p:spPr/>
        <p:txBody>
          <a:bodyPr>
            <a:normAutofit/>
          </a:bodyPr>
          <a:lstStyle/>
          <a:p>
            <a:r>
              <a:rPr lang="en-US" sz="2600" b="1" dirty="0" smtClean="0"/>
              <a:t>Energy Market Offer Flexibility (2014)</a:t>
            </a:r>
            <a:endParaRPr lang="en-US" sz="2600" dirty="0" smtClean="0"/>
          </a:p>
          <a:p>
            <a:pPr lvl="1">
              <a:spcBef>
                <a:spcPts val="600"/>
              </a:spcBef>
            </a:pPr>
            <a:r>
              <a:rPr lang="en-US" dirty="0" smtClean="0"/>
              <a:t>Allows suppliers to update supply offer prices intra-day</a:t>
            </a:r>
          </a:p>
          <a:p>
            <a:pPr lvl="1">
              <a:spcBef>
                <a:spcPts val="600"/>
              </a:spcBef>
            </a:pPr>
            <a:r>
              <a:rPr lang="en-US" dirty="0" smtClean="0"/>
              <a:t>Improves generators’ flexibility to incorporate current fuel costs into energy prices during volatile market conditions;</a:t>
            </a:r>
          </a:p>
          <a:p>
            <a:pPr lvl="1">
              <a:spcBef>
                <a:spcPts val="600"/>
              </a:spcBef>
            </a:pPr>
            <a:r>
              <a:rPr lang="en-US" dirty="0" smtClean="0"/>
              <a:t>Improves incentives to procure fuel to honor ISO dispatch schedules</a:t>
            </a:r>
          </a:p>
          <a:p>
            <a:pPr>
              <a:spcBef>
                <a:spcPts val="2400"/>
              </a:spcBef>
            </a:pPr>
            <a:r>
              <a:rPr lang="en-US" sz="2600" b="1" dirty="0" smtClean="0"/>
              <a:t>Reserve Market Enhancements (2012/13)</a:t>
            </a:r>
            <a:endParaRPr lang="en-US" sz="2600" dirty="0" smtClean="0"/>
          </a:p>
          <a:p>
            <a:pPr lvl="1">
              <a:spcBef>
                <a:spcPts val="600"/>
              </a:spcBef>
            </a:pPr>
            <a:r>
              <a:rPr lang="en-US" dirty="0" smtClean="0"/>
              <a:t>Sends stronger, more frequent market price signals when system conditions are likely to be tight</a:t>
            </a:r>
          </a:p>
          <a:p>
            <a:pPr lvl="1">
              <a:spcBef>
                <a:spcPts val="600"/>
              </a:spcBef>
            </a:pPr>
            <a:r>
              <a:rPr lang="en-US" dirty="0" smtClean="0"/>
              <a:t>Enhances incentives to procure fuel to honor ISO dispatch instructions and rewards resources that perform in stressed system conditions</a:t>
            </a:r>
          </a:p>
        </p:txBody>
      </p:sp>
      <p:sp>
        <p:nvSpPr>
          <p:cNvPr id="6" name="Slide Number Placeholder 3"/>
          <p:cNvSpPr>
            <a:spLocks noGrp="1"/>
          </p:cNvSpPr>
          <p:nvPr>
            <p:ph type="sldNum" sz="quarter" idx="4"/>
          </p:nvPr>
        </p:nvSpPr>
        <p:spPr>
          <a:xfrm>
            <a:off x="8770289" y="6448508"/>
            <a:ext cx="313326" cy="263518"/>
          </a:xfrm>
        </p:spPr>
        <p:txBody>
          <a:bodyPr/>
          <a:lstStyle/>
          <a:p>
            <a:fld id="{10C7F894-2A36-495D-AB7C-1055F7AC0F9D}"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Sloped Demand Curve Included in Next Capacity Auction (FCA 9)</a:t>
            </a:r>
            <a:endParaRPr lang="en-US" dirty="0"/>
          </a:p>
        </p:txBody>
      </p:sp>
      <p:sp>
        <p:nvSpPr>
          <p:cNvPr id="3" name="Content Placeholder 2"/>
          <p:cNvSpPr>
            <a:spLocks noGrp="1"/>
          </p:cNvSpPr>
          <p:nvPr>
            <p:ph sz="half" idx="1"/>
          </p:nvPr>
        </p:nvSpPr>
        <p:spPr/>
        <p:txBody>
          <a:bodyPr>
            <a:normAutofit/>
          </a:bodyPr>
          <a:lstStyle/>
          <a:p>
            <a:r>
              <a:rPr lang="en-US" dirty="0" smtClean="0"/>
              <a:t>Solve significant flaws in the existing FCM design</a:t>
            </a:r>
          </a:p>
          <a:p>
            <a:pPr lvl="1"/>
            <a:r>
              <a:rPr lang="en-US" dirty="0" smtClean="0"/>
              <a:t>Eliminate the binary nature of existing vertical demand curve</a:t>
            </a:r>
          </a:p>
          <a:p>
            <a:pPr lvl="1"/>
            <a:r>
              <a:rPr lang="en-US" dirty="0" smtClean="0"/>
              <a:t>Smooth the boom-and-bust cycle of investment when region is either just short, or just long on capacity</a:t>
            </a:r>
          </a:p>
          <a:p>
            <a:r>
              <a:rPr lang="en-US" dirty="0" smtClean="0"/>
              <a:t>Alleviate the need for administrative pricing rules</a:t>
            </a:r>
          </a:p>
          <a:p>
            <a:pPr lvl="1"/>
            <a:r>
              <a:rPr lang="en-US" dirty="0" smtClean="0"/>
              <a:t>Insufficient competition and insufficient supply</a:t>
            </a:r>
          </a:p>
        </p:txBody>
      </p:sp>
      <p:sp>
        <p:nvSpPr>
          <p:cNvPr id="5" name="Slide Number Placeholder 4"/>
          <p:cNvSpPr>
            <a:spLocks noGrp="1"/>
          </p:cNvSpPr>
          <p:nvPr>
            <p:ph type="sldNum" sz="quarter" idx="4"/>
          </p:nvPr>
        </p:nvSpPr>
        <p:spPr/>
        <p:txBody>
          <a:bodyPr/>
          <a:lstStyle/>
          <a:p>
            <a:fld id="{10C7F894-2A36-495D-AB7C-1055F7AC0F9D}" type="slidenum">
              <a:rPr lang="en-US" smtClean="0"/>
              <a:pPr/>
              <a:t>17</a:t>
            </a:fld>
            <a:endParaRPr lang="en-US" dirty="0"/>
          </a:p>
        </p:txBody>
      </p:sp>
      <p:pic>
        <p:nvPicPr>
          <p:cNvPr id="6" name="Picture 2"/>
          <p:cNvPicPr>
            <a:picLocks noChangeAspect="1" noChangeArrowheads="1"/>
          </p:cNvPicPr>
          <p:nvPr/>
        </p:nvPicPr>
        <p:blipFill>
          <a:blip r:embed="rId3" cstate="print"/>
          <a:srcRect/>
          <a:stretch>
            <a:fillRect/>
          </a:stretch>
        </p:blipFill>
        <p:spPr bwMode="auto">
          <a:xfrm>
            <a:off x="4648201" y="1600200"/>
            <a:ext cx="4038600" cy="4060550"/>
          </a:xfrm>
          <a:prstGeom prst="rect">
            <a:avLst/>
          </a:prstGeom>
          <a:noFill/>
          <a:ln w="9525">
            <a:noFill/>
            <a:miter lim="800000"/>
            <a:headEnd/>
            <a:tailEnd/>
          </a:ln>
        </p:spPr>
      </p:pic>
      <p:sp>
        <p:nvSpPr>
          <p:cNvPr id="7" name="TextBox 6"/>
          <p:cNvSpPr txBox="1"/>
          <p:nvPr/>
        </p:nvSpPr>
        <p:spPr>
          <a:xfrm>
            <a:off x="4800600" y="5786735"/>
            <a:ext cx="3886200" cy="461665"/>
          </a:xfrm>
          <a:prstGeom prst="rect">
            <a:avLst/>
          </a:prstGeom>
          <a:noFill/>
        </p:spPr>
        <p:txBody>
          <a:bodyPr wrap="square" rtlCol="0">
            <a:spAutoFit/>
          </a:bodyPr>
          <a:lstStyle/>
          <a:p>
            <a:r>
              <a:rPr lang="en-US" sz="1200" b="1" u="sng" dirty="0" smtClean="0"/>
              <a:t>Note</a:t>
            </a:r>
            <a:r>
              <a:rPr lang="en-US" sz="1200" dirty="0" smtClean="0"/>
              <a:t>: This graphic is for illustrative purposes and was used during stakeholder discussions</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 Aims to Implement PFP and Demand Curve Proposals by the Next Auction</a:t>
            </a:r>
            <a:endParaRPr lang="en-US" dirty="0"/>
          </a:p>
        </p:txBody>
      </p:sp>
      <p:sp>
        <p:nvSpPr>
          <p:cNvPr id="3" name="Text Placeholder 2"/>
          <p:cNvSpPr>
            <a:spLocks noGrp="1"/>
          </p:cNvSpPr>
          <p:nvPr>
            <p:ph type="body" sz="quarter" idx="11"/>
          </p:nvPr>
        </p:nvSpPr>
        <p:spPr/>
        <p:txBody>
          <a:bodyPr>
            <a:normAutofit/>
          </a:bodyPr>
          <a:lstStyle/>
          <a:p>
            <a:r>
              <a:rPr lang="en-US" dirty="0" smtClean="0"/>
              <a:t>Concluded stakeholder process for </a:t>
            </a:r>
            <a:r>
              <a:rPr lang="en-US" b="1" dirty="0" smtClean="0"/>
              <a:t>PFP</a:t>
            </a:r>
            <a:r>
              <a:rPr lang="en-US" dirty="0" smtClean="0"/>
              <a:t> in 2013, culminating in NEPOOL votes in November-December</a:t>
            </a:r>
          </a:p>
          <a:p>
            <a:pPr lvl="1"/>
            <a:r>
              <a:rPr lang="en-US" dirty="0" smtClean="0"/>
              <a:t>ISO’s Pay for Performance and NEPOOL alternative filed in December as “jump ball” proposal to FERC</a:t>
            </a:r>
          </a:p>
          <a:p>
            <a:pPr lvl="1"/>
            <a:r>
              <a:rPr lang="en-US" dirty="0" smtClean="0"/>
              <a:t>ISO has requested a FERC order by May 14</a:t>
            </a:r>
          </a:p>
          <a:p>
            <a:r>
              <a:rPr lang="en-US" dirty="0" smtClean="0"/>
              <a:t>In January, FERC ordered ISO to file a proposal for a </a:t>
            </a:r>
            <a:r>
              <a:rPr lang="en-US" b="1" dirty="0" smtClean="0"/>
              <a:t>downward-sloping demand curve </a:t>
            </a:r>
            <a:r>
              <a:rPr lang="en-US" dirty="0" smtClean="0"/>
              <a:t>for the next auction</a:t>
            </a:r>
          </a:p>
          <a:p>
            <a:pPr lvl="1"/>
            <a:r>
              <a:rPr lang="en-US" dirty="0" smtClean="0"/>
              <a:t>Filing due April 1</a:t>
            </a:r>
          </a:p>
          <a:p>
            <a:pPr lvl="1"/>
            <a:r>
              <a:rPr lang="en-US" dirty="0" smtClean="0"/>
              <a:t>Next auction, FCA-9, scheduled for February 2015</a:t>
            </a:r>
          </a:p>
          <a:p>
            <a:pPr lvl="2"/>
            <a:r>
              <a:rPr lang="en-US" dirty="0" smtClean="0"/>
              <a:t>Qualification deadline is June 2014</a:t>
            </a:r>
          </a:p>
          <a:p>
            <a:pPr lvl="1"/>
            <a:r>
              <a:rPr lang="en-US" dirty="0" smtClean="0"/>
              <a:t>FCA-9 capacity commitment period begins June 1, 2018</a:t>
            </a:r>
          </a:p>
        </p:txBody>
      </p:sp>
      <p:sp>
        <p:nvSpPr>
          <p:cNvPr id="4" name="Slide Number Placeholder 3"/>
          <p:cNvSpPr>
            <a:spLocks noGrp="1"/>
          </p:cNvSpPr>
          <p:nvPr>
            <p:ph type="sldNum" sz="quarter" idx="4"/>
          </p:nvPr>
        </p:nvSpPr>
        <p:spPr/>
        <p:txBody>
          <a:bodyPr/>
          <a:lstStyle/>
          <a:p>
            <a:fld id="{10C7F894-2A36-495D-AB7C-1055F7AC0F9D}"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7" name="Text Placeholder 6"/>
          <p:cNvSpPr>
            <a:spLocks noGrp="1"/>
          </p:cNvSpPr>
          <p:nvPr>
            <p:ph type="body" sz="quarter" idx="11"/>
          </p:nvPr>
        </p:nvSpPr>
        <p:spPr>
          <a:xfrm>
            <a:off x="457200" y="1524000"/>
            <a:ext cx="8305800" cy="4724400"/>
          </a:xfrm>
        </p:spPr>
        <p:txBody>
          <a:bodyPr>
            <a:normAutofit/>
          </a:bodyPr>
          <a:lstStyle/>
          <a:p>
            <a:r>
              <a:rPr lang="en-US" dirty="0" smtClean="0"/>
              <a:t>New England </a:t>
            </a:r>
            <a:r>
              <a:rPr lang="en-US" dirty="0"/>
              <a:t>has a growing reliability problem due to inadequate gas pipeline infrastructure and </a:t>
            </a:r>
            <a:r>
              <a:rPr lang="en-US" dirty="0" smtClean="0"/>
              <a:t>poor performance by some resources and a need to balance an increasing amount of intermittent renewable energy</a:t>
            </a:r>
          </a:p>
          <a:p>
            <a:r>
              <a:rPr lang="en-US" dirty="0" smtClean="0"/>
              <a:t>New England states are driving additional investments in behind-the-meter resources (EE, DR, and DG) in combination with grid-connected, intermittent resources (wind and solar energy)</a:t>
            </a:r>
          </a:p>
          <a:p>
            <a:r>
              <a:rPr lang="en-US" dirty="0" smtClean="0"/>
              <a:t>Region needs to clarify and strengthen the product definition and incentives in the capacity market</a:t>
            </a:r>
          </a:p>
          <a:p>
            <a:pPr lvl="1"/>
            <a:r>
              <a:rPr lang="en-US" sz="1800" dirty="0" smtClean="0"/>
              <a:t>FERC needs to give guidance on which of two competing visions to implement</a:t>
            </a:r>
          </a:p>
          <a:p>
            <a:pPr lvl="1"/>
            <a:r>
              <a:rPr lang="en-US" sz="1800" dirty="0" smtClean="0"/>
              <a:t>Sloped demand curve will improve investment climate</a:t>
            </a:r>
          </a:p>
          <a:p>
            <a:endParaRPr lang="en-US" dirty="0" smtClean="0"/>
          </a:p>
        </p:txBody>
      </p:sp>
      <p:sp>
        <p:nvSpPr>
          <p:cNvPr id="4" name="Slide Number Placeholder 3"/>
          <p:cNvSpPr>
            <a:spLocks noGrp="1"/>
          </p:cNvSpPr>
          <p:nvPr>
            <p:ph type="sldNum" sz="quarter" idx="4"/>
          </p:nvPr>
        </p:nvSpPr>
        <p:spPr/>
        <p:txBody>
          <a:bodyPr/>
          <a:lstStyle/>
          <a:p>
            <a:fld id="{10C7F894-2A36-495D-AB7C-1055F7AC0F9D}" type="slidenum">
              <a:rPr lang="en-US" smtClean="0"/>
              <a:pPr/>
              <a:t>19</a:t>
            </a:fld>
            <a:endParaRPr lang="en-US" dirty="0"/>
          </a:p>
        </p:txBody>
      </p:sp>
    </p:spTree>
    <p:extLst>
      <p:ext uri="{BB962C8B-B14F-4D97-AF65-F5344CB8AC3E}">
        <p14:creationId xmlns="" xmlns:p14="http://schemas.microsoft.com/office/powerpoint/2010/main" val="1584591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ISO New England’s Strategic Planning Initiative</a:t>
            </a:r>
            <a:br>
              <a:rPr lang="en-US" dirty="0" smtClean="0"/>
            </a:br>
            <a:r>
              <a:rPr lang="en-US" sz="2000" b="0" i="1" dirty="0" smtClean="0"/>
              <a:t>Focused on developing solutions to the top five challenges facing the region</a:t>
            </a:r>
            <a:endParaRPr lang="en-US" dirty="0"/>
          </a:p>
        </p:txBody>
      </p:sp>
      <p:pic>
        <p:nvPicPr>
          <p:cNvPr id="16" name="Content Placeholder 15" descr="SPI-logo.png"/>
          <p:cNvPicPr>
            <a:picLocks noGrp="1" noChangeAspect="1"/>
          </p:cNvPicPr>
          <p:nvPr>
            <p:ph sz="half" idx="2"/>
          </p:nvPr>
        </p:nvPicPr>
        <p:blipFill>
          <a:blip r:embed="rId3" cstate="print"/>
          <a:stretch>
            <a:fillRect/>
          </a:stretch>
        </p:blipFill>
        <p:spPr>
          <a:xfrm>
            <a:off x="1447800" y="2438400"/>
            <a:ext cx="2018823" cy="2258824"/>
          </a:xfrm>
        </p:spPr>
      </p:pic>
      <p:sp>
        <p:nvSpPr>
          <p:cNvPr id="9" name="Content Placeholder 8"/>
          <p:cNvSpPr>
            <a:spLocks noGrp="1"/>
          </p:cNvSpPr>
          <p:nvPr>
            <p:ph sz="quarter" idx="4"/>
          </p:nvPr>
        </p:nvSpPr>
        <p:spPr>
          <a:xfrm>
            <a:off x="4419600" y="1905000"/>
            <a:ext cx="4267200" cy="3951288"/>
          </a:xfrm>
        </p:spPr>
        <p:txBody>
          <a:bodyPr>
            <a:noAutofit/>
          </a:bodyPr>
          <a:lstStyle/>
          <a:p>
            <a:pPr marL="457200" indent="-457200">
              <a:buFont typeface="+mj-lt"/>
              <a:buAutoNum type="arabicPeriod"/>
            </a:pPr>
            <a:r>
              <a:rPr lang="en-US" sz="2400" dirty="0" smtClean="0"/>
              <a:t>Resource Performance and Flexibility</a:t>
            </a:r>
          </a:p>
          <a:p>
            <a:pPr marL="457200" indent="-457200">
              <a:buFont typeface="+mj-lt"/>
              <a:buAutoNum type="arabicPeriod"/>
            </a:pPr>
            <a:r>
              <a:rPr lang="en-US" sz="2400" dirty="0" smtClean="0"/>
              <a:t>Increased Reliance on Natural Gas-Fired Capacity</a:t>
            </a:r>
          </a:p>
          <a:p>
            <a:pPr marL="457200" indent="-457200">
              <a:buFont typeface="+mj-lt"/>
              <a:buAutoNum type="arabicPeriod"/>
            </a:pPr>
            <a:r>
              <a:rPr lang="en-US" sz="2400" dirty="0" smtClean="0"/>
              <a:t>Retirement of Generators</a:t>
            </a:r>
          </a:p>
          <a:p>
            <a:pPr marL="457200" indent="-457200">
              <a:buFont typeface="+mj-lt"/>
              <a:buAutoNum type="arabicPeriod"/>
            </a:pPr>
            <a:r>
              <a:rPr lang="en-US" sz="2400" dirty="0" smtClean="0"/>
              <a:t>Integration of a Greater Level of Variable Resources</a:t>
            </a:r>
          </a:p>
          <a:p>
            <a:pPr marL="457200" indent="-457200">
              <a:buFont typeface="+mj-lt"/>
              <a:buAutoNum type="arabicPeriod"/>
            </a:pPr>
            <a:r>
              <a:rPr lang="en-US" sz="2400" dirty="0" smtClean="0"/>
              <a:t>Alignment of Markets with Planning</a:t>
            </a:r>
          </a:p>
          <a:p>
            <a:pPr marL="457200" indent="-457200">
              <a:buFont typeface="+mj-lt"/>
              <a:buAutoNum type="arabicPeriod"/>
            </a:pPr>
            <a:endParaRPr lang="en-US" sz="2400" dirty="0"/>
          </a:p>
        </p:txBody>
      </p:sp>
      <p:sp>
        <p:nvSpPr>
          <p:cNvPr id="4" name="Slide Number Placeholder 3"/>
          <p:cNvSpPr>
            <a:spLocks noGrp="1"/>
          </p:cNvSpPr>
          <p:nvPr>
            <p:ph type="sldNum" sz="quarter" idx="10"/>
          </p:nvPr>
        </p:nvSpPr>
        <p:spPr/>
        <p:txBody>
          <a:bodyPr/>
          <a:lstStyle/>
          <a:p>
            <a:fld id="{10C7F894-2A36-495D-AB7C-1055F7AC0F9D}" type="slidenum">
              <a:rPr lang="en-US" smtClean="0"/>
              <a:pPr/>
              <a:t>2</a:t>
            </a:fld>
            <a:endParaRPr lang="en-US" dirty="0"/>
          </a:p>
        </p:txBody>
      </p:sp>
    </p:spTree>
    <p:extLst>
      <p:ext uri="{BB962C8B-B14F-4D97-AF65-F5344CB8AC3E}">
        <p14:creationId xmlns="" xmlns:p14="http://schemas.microsoft.com/office/powerpoint/2010/main" val="8787919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737816" y="6400800"/>
            <a:ext cx="381000" cy="381000"/>
          </a:xfrm>
          <a:prstGeom prst="rect">
            <a:avLst/>
          </a:prstGeom>
        </p:spPr>
        <p:txBody>
          <a:bodyPr/>
          <a:lstStyle/>
          <a:p>
            <a:fld id="{10C7F894-2A36-495D-AB7C-1055F7AC0F9D}" type="slidenum">
              <a:rPr lang="en-US" smtClean="0"/>
              <a:pPr/>
              <a:t>20</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sz="3300" dirty="0" smtClean="0"/>
              <a:t>Electric Grid is Undergoing Rapid Transformation </a:t>
            </a:r>
            <a:r>
              <a:rPr lang="en-US" dirty="0" smtClean="0"/>
              <a:t/>
            </a:r>
            <a:br>
              <a:rPr lang="en-US" dirty="0" smtClean="0"/>
            </a:br>
            <a:r>
              <a:rPr lang="en-US" sz="1800" b="0" dirty="0" smtClean="0"/>
              <a:t>- </a:t>
            </a:r>
            <a:r>
              <a:rPr lang="en-US" sz="1800" b="0" i="1" dirty="0" smtClean="0"/>
              <a:t>Generation shifting from oil, coal and nuclear to natural gas and renewables</a:t>
            </a:r>
            <a:br>
              <a:rPr lang="en-US" sz="1800" b="0" i="1" dirty="0" smtClean="0"/>
            </a:br>
            <a:r>
              <a:rPr lang="en-US" sz="1800" b="0" i="1" dirty="0" smtClean="0"/>
              <a:t>- Public policy driving renewables and “behind the meter” DG/DR and EE investment </a:t>
            </a:r>
            <a:br>
              <a:rPr lang="en-US" sz="1800" b="0" i="1" dirty="0" smtClean="0"/>
            </a:br>
            <a:r>
              <a:rPr lang="en-US" sz="1800" b="0" i="1" dirty="0" smtClean="0"/>
              <a:t/>
            </a:r>
            <a:br>
              <a:rPr lang="en-US" sz="1800" b="0" i="1" dirty="0" smtClean="0"/>
            </a:br>
            <a:r>
              <a:rPr lang="en-US" sz="1800" i="1" dirty="0" smtClean="0"/>
              <a:t>Long Term Consequence: Greater operational uncertainty/variability + lowered energy market revenues = need for resource performance/flexibility + greater dependency on capacity market revenues</a:t>
            </a:r>
            <a:endParaRPr lang="en-US" sz="1800" i="1"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3</a:t>
            </a:fld>
            <a:endParaRPr lang="en-US" dirty="0"/>
          </a:p>
        </p:txBody>
      </p:sp>
      <p:sp>
        <p:nvSpPr>
          <p:cNvPr id="6" name="TextBox 5"/>
          <p:cNvSpPr txBox="1"/>
          <p:nvPr/>
        </p:nvSpPr>
        <p:spPr>
          <a:xfrm>
            <a:off x="685800" y="5980888"/>
            <a:ext cx="8305800" cy="430887"/>
          </a:xfrm>
          <a:prstGeom prst="rect">
            <a:avLst/>
          </a:prstGeom>
          <a:noFill/>
        </p:spPr>
        <p:txBody>
          <a:bodyPr wrap="square" rtlCol="0">
            <a:spAutoFit/>
          </a:bodyPr>
          <a:lstStyle/>
          <a:p>
            <a:r>
              <a:rPr lang="en-US" sz="1100" dirty="0" smtClean="0"/>
              <a:t>* Resources in 2020 assume approx. 5,000 MW of new resources proposed in the ISO Queue as of April 2013 (primarily natural gas and wind); and approx. 3,200 MW of non-price retirement requests for coal, oil and nuclear resources as of October 2013.</a:t>
            </a:r>
            <a:endParaRPr lang="en-US" sz="1100" dirty="0"/>
          </a:p>
        </p:txBody>
      </p:sp>
      <p:pic>
        <p:nvPicPr>
          <p:cNvPr id="1026" name="Picture 2"/>
          <p:cNvPicPr>
            <a:picLocks noChangeAspect="1" noChangeArrowheads="1"/>
          </p:cNvPicPr>
          <p:nvPr/>
        </p:nvPicPr>
        <p:blipFill>
          <a:blip r:embed="rId3" cstate="print"/>
          <a:srcRect/>
          <a:stretch>
            <a:fillRect/>
          </a:stretch>
        </p:blipFill>
        <p:spPr bwMode="auto">
          <a:xfrm>
            <a:off x="685800" y="2286001"/>
            <a:ext cx="7781925" cy="37337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Shift Creates Reliability Challenges</a:t>
            </a:r>
            <a:endParaRPr lang="en-US" dirty="0"/>
          </a:p>
        </p:txBody>
      </p:sp>
      <p:sp>
        <p:nvSpPr>
          <p:cNvPr id="3" name="Text Placeholder 2"/>
          <p:cNvSpPr>
            <a:spLocks noGrp="1"/>
          </p:cNvSpPr>
          <p:nvPr>
            <p:ph type="body" sz="quarter" idx="11"/>
          </p:nvPr>
        </p:nvSpPr>
        <p:spPr>
          <a:xfrm>
            <a:off x="457200" y="1447800"/>
            <a:ext cx="8229600" cy="4648200"/>
          </a:xfrm>
        </p:spPr>
        <p:txBody>
          <a:bodyPr>
            <a:noAutofit/>
          </a:bodyPr>
          <a:lstStyle/>
          <a:p>
            <a:pPr>
              <a:spcBef>
                <a:spcPts val="600"/>
              </a:spcBef>
            </a:pPr>
            <a:r>
              <a:rPr lang="en-US" b="1" dirty="0" smtClean="0"/>
              <a:t>ISO New England </a:t>
            </a:r>
            <a:r>
              <a:rPr lang="en-US" dirty="0" smtClean="0"/>
              <a:t>is increasingly reliant on resources with uncertain performance and availability</a:t>
            </a:r>
          </a:p>
          <a:p>
            <a:pPr lvl="1">
              <a:spcBef>
                <a:spcPts val="600"/>
              </a:spcBef>
            </a:pPr>
            <a:r>
              <a:rPr lang="en-US" b="1" dirty="0" smtClean="0"/>
              <a:t>Intermittent resource growth </a:t>
            </a:r>
            <a:r>
              <a:rPr lang="en-US" dirty="0" smtClean="0"/>
              <a:t>with inherently uncertain output</a:t>
            </a:r>
          </a:p>
          <a:p>
            <a:pPr lvl="2">
              <a:spcBef>
                <a:spcPts val="600"/>
              </a:spcBef>
            </a:pPr>
            <a:r>
              <a:rPr lang="en-US" dirty="0" smtClean="0"/>
              <a:t>ISO forecasts &gt;600 MW of solar PV will come online over the next 10 years</a:t>
            </a:r>
          </a:p>
          <a:p>
            <a:pPr lvl="2">
              <a:spcBef>
                <a:spcPts val="600"/>
              </a:spcBef>
            </a:pPr>
            <a:r>
              <a:rPr lang="en-US" dirty="0" smtClean="0"/>
              <a:t>Multiple transmission proposals to increase access to renewable energy</a:t>
            </a:r>
          </a:p>
          <a:p>
            <a:pPr lvl="1">
              <a:spcBef>
                <a:spcPts val="600"/>
              </a:spcBef>
            </a:pPr>
            <a:r>
              <a:rPr lang="en-US" b="1" dirty="0" smtClean="0"/>
              <a:t>Natural gas resources </a:t>
            </a:r>
            <a:r>
              <a:rPr lang="en-US" dirty="0" smtClean="0"/>
              <a:t>lack firm gas transportation or fuel storage and rely on “just-in-time” fuel supply</a:t>
            </a:r>
          </a:p>
          <a:p>
            <a:pPr lvl="1">
              <a:spcBef>
                <a:spcPts val="600"/>
              </a:spcBef>
            </a:pPr>
            <a:r>
              <a:rPr lang="en-US" b="1" dirty="0" smtClean="0"/>
              <a:t>Coal, oil-steam fleet </a:t>
            </a:r>
            <a:r>
              <a:rPr lang="en-US" dirty="0" smtClean="0"/>
              <a:t>is being displaced by more efficient resources</a:t>
            </a:r>
          </a:p>
          <a:p>
            <a:pPr>
              <a:defRPr/>
            </a:pPr>
            <a:r>
              <a:rPr lang="en-US" dirty="0" smtClean="0"/>
              <a:t>ISO has estimated </a:t>
            </a:r>
            <a:r>
              <a:rPr lang="en-US" b="1" dirty="0" smtClean="0"/>
              <a:t>up to 8,300 MW of non-gas-fired generation is “at risk” for retirement by 2020 </a:t>
            </a:r>
            <a:r>
              <a:rPr lang="en-US" dirty="0" smtClean="0"/>
              <a:t>(28 older oil and coal units)</a:t>
            </a:r>
          </a:p>
          <a:p>
            <a:pPr lvl="1">
              <a:defRPr/>
            </a:pPr>
            <a:r>
              <a:rPr lang="en-US" dirty="0" smtClean="0"/>
              <a:t>If all retire, ISO estimates 6,300 MW of new or repowered capacity will be needed in the region</a:t>
            </a:r>
            <a:endParaRPr lang="en-US" sz="1800" i="1" dirty="0" smtClean="0"/>
          </a:p>
        </p:txBody>
      </p:sp>
      <p:sp>
        <p:nvSpPr>
          <p:cNvPr id="4" name="Slide Number Placeholder 3"/>
          <p:cNvSpPr>
            <a:spLocks noGrp="1"/>
          </p:cNvSpPr>
          <p:nvPr>
            <p:ph type="sldNum" sz="quarter" idx="4"/>
          </p:nvPr>
        </p:nvSpPr>
        <p:spPr/>
        <p:txBody>
          <a:bodyPr/>
          <a:lstStyle/>
          <a:p>
            <a:fld id="{10C7F894-2A36-495D-AB7C-1055F7AC0F9D}" type="slidenum">
              <a:rPr lang="en-US" smtClean="0"/>
              <a:pPr/>
              <a:t>4</a:t>
            </a:fld>
            <a:endParaRPr lang="en-US" dirty="0"/>
          </a:p>
        </p:txBody>
      </p:sp>
      <p:sp>
        <p:nvSpPr>
          <p:cNvPr id="7" name="Text Placeholder 2"/>
          <p:cNvSpPr txBox="1">
            <a:spLocks/>
          </p:cNvSpPr>
          <p:nvPr/>
        </p:nvSpPr>
        <p:spPr>
          <a:xfrm>
            <a:off x="381000" y="1524000"/>
            <a:ext cx="8458200" cy="838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ts val="1800"/>
              </a:spcBef>
              <a:spcAft>
                <a:spcPts val="60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595959"/>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“At Risk” Unit Retirements Have Begun</a:t>
            </a:r>
            <a:br>
              <a:rPr lang="en-US" sz="3600" dirty="0" smtClean="0"/>
            </a:br>
            <a:r>
              <a:rPr lang="en-US" sz="2200" b="0" i="1" dirty="0" smtClean="0"/>
              <a:t>More than 4,000 MW of generation and demand resources plan to retire, including almost 2,700 MW of coal and oil units the ISO identified as “at risk”</a:t>
            </a:r>
            <a:endParaRPr lang="en-US" sz="2200" dirty="0"/>
          </a:p>
        </p:txBody>
      </p:sp>
      <p:sp>
        <p:nvSpPr>
          <p:cNvPr id="3" name="Content Placeholder 2"/>
          <p:cNvSpPr>
            <a:spLocks noGrp="1"/>
          </p:cNvSpPr>
          <p:nvPr>
            <p:ph sz="half" idx="1"/>
          </p:nvPr>
        </p:nvSpPr>
        <p:spPr>
          <a:xfrm>
            <a:off x="533400" y="2438400"/>
            <a:ext cx="4191000" cy="3657600"/>
          </a:xfrm>
        </p:spPr>
        <p:txBody>
          <a:bodyPr>
            <a:noAutofit/>
          </a:bodyPr>
          <a:lstStyle/>
          <a:p>
            <a:r>
              <a:rPr lang="en-US" sz="1800" b="1" dirty="0" smtClean="0"/>
              <a:t>Salem Harbor Station (749 MW)</a:t>
            </a:r>
          </a:p>
          <a:p>
            <a:pPr lvl="1"/>
            <a:r>
              <a:rPr lang="en-US" sz="1800" dirty="0" smtClean="0"/>
              <a:t>4 units (coal &amp; oil) </a:t>
            </a:r>
          </a:p>
          <a:p>
            <a:r>
              <a:rPr lang="en-US" sz="1800" b="1" dirty="0" smtClean="0"/>
              <a:t>Norwalk Harbor Station (342 MW)</a:t>
            </a:r>
          </a:p>
          <a:p>
            <a:pPr lvl="1"/>
            <a:r>
              <a:rPr lang="en-US" sz="1800" dirty="0" smtClean="0"/>
              <a:t>3 units (oil)</a:t>
            </a:r>
          </a:p>
          <a:p>
            <a:r>
              <a:rPr lang="en-US" sz="1800" b="1" dirty="0" smtClean="0"/>
              <a:t>Brayton Point Station (1,535 MW)</a:t>
            </a:r>
          </a:p>
          <a:p>
            <a:pPr lvl="1"/>
            <a:r>
              <a:rPr lang="en-US" sz="1800" dirty="0" smtClean="0"/>
              <a:t>4 units (coal &amp; oil) </a:t>
            </a:r>
          </a:p>
          <a:p>
            <a:r>
              <a:rPr lang="en-US" sz="1800" b="1" dirty="0" smtClean="0"/>
              <a:t>Vermont Yankee Station (604 MW)</a:t>
            </a:r>
          </a:p>
          <a:p>
            <a:pPr lvl="1"/>
            <a:r>
              <a:rPr lang="en-US" sz="1800" dirty="0" smtClean="0"/>
              <a:t>1 unit (nuclear)</a:t>
            </a:r>
          </a:p>
          <a:p>
            <a:pPr lvl="1"/>
            <a:endParaRPr lang="en-US" sz="1800" dirty="0" smtClean="0"/>
          </a:p>
        </p:txBody>
      </p:sp>
      <p:graphicFrame>
        <p:nvGraphicFramePr>
          <p:cNvPr id="6" name="Content Placeholder 5"/>
          <p:cNvGraphicFramePr>
            <a:graphicFrameLocks noGrp="1"/>
          </p:cNvGraphicFramePr>
          <p:nvPr>
            <p:ph sz="half" idx="2"/>
          </p:nvPr>
        </p:nvGraphicFramePr>
        <p:xfrm>
          <a:off x="4876800" y="1752600"/>
          <a:ext cx="3810000" cy="3429000"/>
        </p:xfrm>
        <a:graphic>
          <a:graphicData uri="http://schemas.openxmlformats.org/drawingml/2006/table">
            <a:tbl>
              <a:tblPr firstRow="1" bandRow="1">
                <a:tableStyleId>{5C22544A-7EE6-4342-B048-85BDC9FD1C3A}</a:tableStyleId>
              </a:tblPr>
              <a:tblGrid>
                <a:gridCol w="1905000"/>
                <a:gridCol w="1905000"/>
              </a:tblGrid>
              <a:tr h="428625">
                <a:tc gridSpan="2">
                  <a:txBody>
                    <a:bodyPr/>
                    <a:lstStyle/>
                    <a:p>
                      <a:pPr algn="ctr"/>
                      <a:r>
                        <a:rPr lang="en-US" dirty="0" smtClean="0"/>
                        <a:t>Total MW</a:t>
                      </a:r>
                      <a:r>
                        <a:rPr lang="en-US" baseline="0" dirty="0" smtClean="0"/>
                        <a:t> Retiring in New England*</a:t>
                      </a:r>
                      <a:endParaRPr lang="en-US" dirty="0"/>
                    </a:p>
                  </a:txBody>
                  <a:tcPr anchor="ctr"/>
                </a:tc>
                <a:tc hMerge="1">
                  <a:txBody>
                    <a:bodyPr/>
                    <a:lstStyle/>
                    <a:p>
                      <a:endParaRPr lang="en-US" dirty="0"/>
                    </a:p>
                  </a:txBody>
                  <a:tcPr/>
                </a:tc>
              </a:tr>
              <a:tr h="428625">
                <a:tc>
                  <a:txBody>
                    <a:bodyPr/>
                    <a:lstStyle/>
                    <a:p>
                      <a:pPr algn="l"/>
                      <a:r>
                        <a:rPr lang="en-US" dirty="0" smtClean="0"/>
                        <a:t>Connecticut</a:t>
                      </a:r>
                    </a:p>
                  </a:txBody>
                  <a:tcPr anchor="ctr"/>
                </a:tc>
                <a:tc>
                  <a:txBody>
                    <a:bodyPr/>
                    <a:lstStyle/>
                    <a:p>
                      <a:pPr marL="0" indent="0" algn="l" defTabSz="914400">
                        <a:tabLst>
                          <a:tab pos="914400" algn="dec"/>
                        </a:tabLst>
                      </a:pPr>
                      <a:r>
                        <a:rPr lang="en-US" dirty="0" smtClean="0"/>
                        <a:t>	528 MW</a:t>
                      </a:r>
                      <a:endParaRPr lang="en-US" dirty="0"/>
                    </a:p>
                  </a:txBody>
                  <a:tcPr marR="548640" anchor="ctr"/>
                </a:tc>
              </a:tr>
              <a:tr h="428625">
                <a:tc>
                  <a:txBody>
                    <a:bodyPr/>
                    <a:lstStyle/>
                    <a:p>
                      <a:pPr algn="l"/>
                      <a:r>
                        <a:rPr lang="en-US" dirty="0" smtClean="0"/>
                        <a:t>Maine</a:t>
                      </a:r>
                      <a:endParaRPr lang="en-US" dirty="0"/>
                    </a:p>
                  </a:txBody>
                  <a:tcPr anchor="ctr"/>
                </a:tc>
                <a:tc>
                  <a:txBody>
                    <a:bodyPr/>
                    <a:lstStyle/>
                    <a:p>
                      <a:pPr marL="0" indent="0" algn="l" defTabSz="914400" rtl="0" eaLnBrk="1" latinLnBrk="0" hangingPunct="1">
                        <a:tabLst>
                          <a:tab pos="914400" algn="dec"/>
                        </a:tabLst>
                      </a:pPr>
                      <a:r>
                        <a:rPr lang="en-US" sz="1800" kern="1200" dirty="0" smtClean="0">
                          <a:solidFill>
                            <a:schemeClr val="dk1"/>
                          </a:solidFill>
                          <a:latin typeface="+mn-lt"/>
                          <a:ea typeface="+mn-ea"/>
                          <a:cs typeface="+mn-cs"/>
                        </a:rPr>
                        <a:t>	159 MW</a:t>
                      </a:r>
                      <a:endParaRPr lang="en-US" sz="1800" kern="1200" dirty="0">
                        <a:solidFill>
                          <a:schemeClr val="dk1"/>
                        </a:solidFill>
                        <a:latin typeface="+mn-lt"/>
                        <a:ea typeface="+mn-ea"/>
                        <a:cs typeface="+mn-cs"/>
                      </a:endParaRPr>
                    </a:p>
                  </a:txBody>
                  <a:tcPr marR="548640" anchor="ctr"/>
                </a:tc>
              </a:tr>
              <a:tr h="428625">
                <a:tc>
                  <a:txBody>
                    <a:bodyPr/>
                    <a:lstStyle/>
                    <a:p>
                      <a:pPr algn="l"/>
                      <a:r>
                        <a:rPr lang="en-US" dirty="0" smtClean="0"/>
                        <a:t>Massachusetts</a:t>
                      </a:r>
                      <a:endParaRPr lang="en-US" dirty="0"/>
                    </a:p>
                  </a:txBody>
                  <a:tcPr anchor="ctr"/>
                </a:tc>
                <a:tc>
                  <a:txBody>
                    <a:bodyPr/>
                    <a:lstStyle/>
                    <a:p>
                      <a:pPr marL="0" indent="0" algn="l" defTabSz="914400" rtl="0" eaLnBrk="1" latinLnBrk="0" hangingPunct="1">
                        <a:tabLst>
                          <a:tab pos="914400" algn="dec"/>
                        </a:tabLst>
                      </a:pPr>
                      <a:r>
                        <a:rPr lang="en-US" sz="1800" kern="1200" dirty="0" smtClean="0">
                          <a:solidFill>
                            <a:schemeClr val="dk1"/>
                          </a:solidFill>
                          <a:latin typeface="+mn-lt"/>
                          <a:ea typeface="+mn-ea"/>
                          <a:cs typeface="+mn-cs"/>
                        </a:rPr>
                        <a:t>	2,682 MW</a:t>
                      </a:r>
                      <a:endParaRPr lang="en-US" sz="1800" kern="1200" dirty="0">
                        <a:solidFill>
                          <a:schemeClr val="dk1"/>
                        </a:solidFill>
                        <a:latin typeface="+mn-lt"/>
                        <a:ea typeface="+mn-ea"/>
                        <a:cs typeface="+mn-cs"/>
                      </a:endParaRPr>
                    </a:p>
                  </a:txBody>
                  <a:tcPr marR="548640" anchor="ctr"/>
                </a:tc>
              </a:tr>
              <a:tr h="428625">
                <a:tc>
                  <a:txBody>
                    <a:bodyPr/>
                    <a:lstStyle/>
                    <a:p>
                      <a:pPr algn="l"/>
                      <a:r>
                        <a:rPr lang="en-US" dirty="0" smtClean="0"/>
                        <a:t>New Hampshire</a:t>
                      </a:r>
                      <a:endParaRPr lang="en-US" dirty="0"/>
                    </a:p>
                  </a:txBody>
                  <a:tcPr anchor="ctr"/>
                </a:tc>
                <a:tc>
                  <a:txBody>
                    <a:bodyPr/>
                    <a:lstStyle/>
                    <a:p>
                      <a:pPr marL="0" indent="0" algn="l" defTabSz="914400" rtl="0" eaLnBrk="1" latinLnBrk="0" hangingPunct="1">
                        <a:tabLst>
                          <a:tab pos="914400" algn="dec"/>
                        </a:tabLst>
                      </a:pPr>
                      <a:r>
                        <a:rPr lang="en-US" sz="1800" kern="1200" dirty="0" smtClean="0">
                          <a:solidFill>
                            <a:schemeClr val="dk1"/>
                          </a:solidFill>
                          <a:latin typeface="+mn-lt"/>
                          <a:ea typeface="+mn-ea"/>
                          <a:cs typeface="+mn-cs"/>
                        </a:rPr>
                        <a:t>	56 MW</a:t>
                      </a:r>
                      <a:endParaRPr lang="en-US" sz="1800" kern="1200" dirty="0">
                        <a:solidFill>
                          <a:schemeClr val="dk1"/>
                        </a:solidFill>
                        <a:latin typeface="+mn-lt"/>
                        <a:ea typeface="+mn-ea"/>
                        <a:cs typeface="+mn-cs"/>
                      </a:endParaRPr>
                    </a:p>
                  </a:txBody>
                  <a:tcPr marR="548640" anchor="ctr"/>
                </a:tc>
              </a:tr>
              <a:tr h="428625">
                <a:tc>
                  <a:txBody>
                    <a:bodyPr/>
                    <a:lstStyle/>
                    <a:p>
                      <a:pPr algn="l"/>
                      <a:r>
                        <a:rPr lang="en-US" dirty="0" smtClean="0"/>
                        <a:t>Rhode</a:t>
                      </a:r>
                      <a:r>
                        <a:rPr lang="en-US" baseline="0" dirty="0" smtClean="0"/>
                        <a:t> Island</a:t>
                      </a:r>
                      <a:endParaRPr lang="en-US" dirty="0"/>
                    </a:p>
                  </a:txBody>
                  <a:tcPr anchor="ctr"/>
                </a:tc>
                <a:tc>
                  <a:txBody>
                    <a:bodyPr/>
                    <a:lstStyle/>
                    <a:p>
                      <a:pPr marL="0" indent="0" algn="l" defTabSz="914400" rtl="0" eaLnBrk="1" latinLnBrk="0" hangingPunct="1">
                        <a:tabLst>
                          <a:tab pos="914400" algn="dec"/>
                        </a:tabLst>
                      </a:pPr>
                      <a:r>
                        <a:rPr lang="en-US" sz="1800" kern="1200" dirty="0" smtClean="0">
                          <a:solidFill>
                            <a:schemeClr val="dk1"/>
                          </a:solidFill>
                          <a:latin typeface="+mn-lt"/>
                          <a:ea typeface="+mn-ea"/>
                          <a:cs typeface="+mn-cs"/>
                        </a:rPr>
                        <a:t>	64 MW</a:t>
                      </a:r>
                      <a:endParaRPr lang="en-US" sz="1800" kern="1200" dirty="0">
                        <a:solidFill>
                          <a:schemeClr val="dk1"/>
                        </a:solidFill>
                        <a:latin typeface="+mn-lt"/>
                        <a:ea typeface="+mn-ea"/>
                        <a:cs typeface="+mn-cs"/>
                      </a:endParaRPr>
                    </a:p>
                  </a:txBody>
                  <a:tcPr marR="548640" anchor="ctr"/>
                </a:tc>
              </a:tr>
              <a:tr h="428625">
                <a:tc>
                  <a:txBody>
                    <a:bodyPr/>
                    <a:lstStyle/>
                    <a:p>
                      <a:pPr algn="l"/>
                      <a:r>
                        <a:rPr lang="en-US" dirty="0" smtClean="0"/>
                        <a:t>Vermont</a:t>
                      </a:r>
                      <a:endParaRPr lang="en-US" dirty="0"/>
                    </a:p>
                  </a:txBody>
                  <a:tcPr anchor="ctr"/>
                </a:tc>
                <a:tc>
                  <a:txBody>
                    <a:bodyPr/>
                    <a:lstStyle/>
                    <a:p>
                      <a:pPr marL="0" indent="0" algn="l" defTabSz="914400" rtl="0" eaLnBrk="1" latinLnBrk="0" hangingPunct="1">
                        <a:tabLst>
                          <a:tab pos="914400" algn="dec"/>
                        </a:tabLst>
                      </a:pPr>
                      <a:r>
                        <a:rPr lang="en-US" sz="1800" kern="1200" dirty="0" smtClean="0">
                          <a:solidFill>
                            <a:schemeClr val="dk1"/>
                          </a:solidFill>
                          <a:latin typeface="+mn-lt"/>
                          <a:ea typeface="+mn-ea"/>
                          <a:cs typeface="+mn-cs"/>
                        </a:rPr>
                        <a:t>	666 MW</a:t>
                      </a:r>
                      <a:endParaRPr lang="en-US" sz="1800" kern="1200" dirty="0">
                        <a:solidFill>
                          <a:schemeClr val="dk1"/>
                        </a:solidFill>
                        <a:latin typeface="+mn-lt"/>
                        <a:ea typeface="+mn-ea"/>
                        <a:cs typeface="+mn-cs"/>
                      </a:endParaRPr>
                    </a:p>
                  </a:txBody>
                  <a:tcPr marR="548640" anchor="ctr"/>
                </a:tc>
              </a:tr>
              <a:tr h="428625">
                <a:tc>
                  <a:txBody>
                    <a:bodyPr/>
                    <a:lstStyle/>
                    <a:p>
                      <a:pPr algn="l"/>
                      <a:r>
                        <a:rPr lang="en-US" b="1" dirty="0" smtClean="0"/>
                        <a:t>Total</a:t>
                      </a:r>
                      <a:endParaRPr lang="en-US" b="1" dirty="0"/>
                    </a:p>
                  </a:txBody>
                  <a:tcPr anchor="ctr"/>
                </a:tc>
                <a:tc>
                  <a:txBody>
                    <a:bodyPr/>
                    <a:lstStyle/>
                    <a:p>
                      <a:pPr marL="0" indent="0" algn="l" defTabSz="914400" rtl="0" eaLnBrk="1" latinLnBrk="0" hangingPunct="1">
                        <a:tabLst>
                          <a:tab pos="914400" algn="dec"/>
                        </a:tabLst>
                      </a:pPr>
                      <a:r>
                        <a:rPr lang="en-US" sz="1800" kern="1200" dirty="0" smtClean="0">
                          <a:solidFill>
                            <a:schemeClr val="dk1"/>
                          </a:solidFill>
                          <a:latin typeface="+mn-lt"/>
                          <a:ea typeface="+mn-ea"/>
                          <a:cs typeface="+mn-cs"/>
                        </a:rPr>
                        <a:t>	</a:t>
                      </a:r>
                      <a:r>
                        <a:rPr lang="en-US" sz="1800" b="1" kern="1200" dirty="0" smtClean="0">
                          <a:solidFill>
                            <a:schemeClr val="dk1"/>
                          </a:solidFill>
                          <a:latin typeface="+mn-lt"/>
                          <a:ea typeface="+mn-ea"/>
                          <a:cs typeface="+mn-cs"/>
                        </a:rPr>
                        <a:t>4,155 MW</a:t>
                      </a:r>
                      <a:endParaRPr lang="en-US" sz="1800" b="1" kern="1200" dirty="0">
                        <a:solidFill>
                          <a:schemeClr val="dk1"/>
                        </a:solidFill>
                        <a:latin typeface="+mn-lt"/>
                        <a:ea typeface="+mn-ea"/>
                        <a:cs typeface="+mn-cs"/>
                      </a:endParaRPr>
                    </a:p>
                  </a:txBody>
                  <a:tcPr marR="548640" anchor="ctr"/>
                </a:tc>
              </a:tr>
            </a:tbl>
          </a:graphicData>
        </a:graphic>
      </p:graphicFrame>
      <p:sp>
        <p:nvSpPr>
          <p:cNvPr id="5" name="Slide Number Placeholder 4"/>
          <p:cNvSpPr>
            <a:spLocks noGrp="1"/>
          </p:cNvSpPr>
          <p:nvPr>
            <p:ph type="sldNum" sz="quarter" idx="4"/>
          </p:nvPr>
        </p:nvSpPr>
        <p:spPr/>
        <p:txBody>
          <a:bodyPr/>
          <a:lstStyle/>
          <a:p>
            <a:fld id="{10C7F894-2A36-495D-AB7C-1055F7AC0F9D}" type="slidenum">
              <a:rPr lang="en-US" smtClean="0"/>
              <a:pPr/>
              <a:t>5</a:t>
            </a:fld>
            <a:endParaRPr lang="en-US" dirty="0"/>
          </a:p>
        </p:txBody>
      </p:sp>
      <p:sp>
        <p:nvSpPr>
          <p:cNvPr id="7" name="TextBox 6"/>
          <p:cNvSpPr txBox="1"/>
          <p:nvPr/>
        </p:nvSpPr>
        <p:spPr>
          <a:xfrm>
            <a:off x="381000" y="1828800"/>
            <a:ext cx="4343400" cy="461665"/>
          </a:xfrm>
          <a:prstGeom prst="rect">
            <a:avLst/>
          </a:prstGeom>
          <a:noFill/>
        </p:spPr>
        <p:txBody>
          <a:bodyPr wrap="square" rtlCol="0">
            <a:spAutoFit/>
          </a:bodyPr>
          <a:lstStyle/>
          <a:p>
            <a:r>
              <a:rPr lang="en-US" sz="2400" b="1" dirty="0" smtClean="0"/>
              <a:t>Major Retirement Requests:</a:t>
            </a:r>
            <a:endParaRPr lang="en-US" sz="2400" b="1" dirty="0"/>
          </a:p>
        </p:txBody>
      </p:sp>
      <p:sp>
        <p:nvSpPr>
          <p:cNvPr id="8" name="TextBox 7"/>
          <p:cNvSpPr txBox="1"/>
          <p:nvPr/>
        </p:nvSpPr>
        <p:spPr>
          <a:xfrm>
            <a:off x="4953000" y="5181600"/>
            <a:ext cx="3810000" cy="900246"/>
          </a:xfrm>
          <a:prstGeom prst="rect">
            <a:avLst/>
          </a:prstGeom>
          <a:noFill/>
        </p:spPr>
        <p:txBody>
          <a:bodyPr wrap="square" rtlCol="0">
            <a:spAutoFit/>
          </a:bodyPr>
          <a:lstStyle/>
          <a:p>
            <a:r>
              <a:rPr lang="en-US" sz="1050" dirty="0" smtClean="0"/>
              <a:t>*Megawatts based on relevant Forward Capacity Auction (FCA) summer qualified capacity (NOTE: total includes full and partial generator and demand response Non-Price Retirement (NPR) requests for Capacity Commitment Period (CCP) 2013-2014 through CCP 2017-2018)</a:t>
            </a:r>
            <a:endParaRPr lang="en-US" sz="1050" dirty="0"/>
          </a:p>
        </p:txBody>
      </p:sp>
      <p:sp>
        <p:nvSpPr>
          <p:cNvPr id="10" name="TextBox 9"/>
          <p:cNvSpPr txBox="1"/>
          <p:nvPr/>
        </p:nvSpPr>
        <p:spPr>
          <a:xfrm>
            <a:off x="4800600" y="6070684"/>
            <a:ext cx="4038600" cy="253916"/>
          </a:xfrm>
          <a:prstGeom prst="rect">
            <a:avLst/>
          </a:prstGeom>
          <a:noFill/>
        </p:spPr>
        <p:txBody>
          <a:bodyPr wrap="square" rtlCol="0">
            <a:spAutoFit/>
          </a:bodyPr>
          <a:lstStyle/>
          <a:p>
            <a:r>
              <a:rPr lang="en-US" sz="1050" dirty="0" smtClean="0"/>
              <a:t>Source: Status of Non-Price Retirement Requests; December 20, 2013</a:t>
            </a:r>
            <a:endParaRPr lang="en-US" sz="105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r>
              <a:rPr lang="en-US" dirty="0" smtClean="0"/>
              <a:t>Average Fleet Forced-Outage Rate has Increased</a:t>
            </a:r>
            <a:endParaRPr lang="en-US" dirty="0"/>
          </a:p>
        </p:txBody>
      </p:sp>
      <p:graphicFrame>
        <p:nvGraphicFramePr>
          <p:cNvPr id="6" name="Chart Placeholder 5"/>
          <p:cNvGraphicFramePr>
            <a:graphicFrameLocks noGrp="1"/>
          </p:cNvGraphicFramePr>
          <p:nvPr>
            <p:ph type="chart" sz="quarter" idx="11"/>
          </p:nvPr>
        </p:nvGraphicFramePr>
        <p:xfrm>
          <a:off x="457200" y="1600200"/>
          <a:ext cx="8229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10C7F894-2A36-495D-AB7C-1055F7AC0F9D}"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305800" cy="762000"/>
          </a:xfrm>
        </p:spPr>
        <p:txBody>
          <a:bodyPr>
            <a:normAutofit fontScale="90000"/>
          </a:bodyPr>
          <a:lstStyle/>
          <a:p>
            <a:r>
              <a:rPr lang="en-US" sz="3600" dirty="0" smtClean="0"/>
              <a:t>Fossil-Steam-Unit Unavailability is Increasing </a:t>
            </a:r>
            <a:br>
              <a:rPr lang="en-US" sz="3600" dirty="0" smtClean="0"/>
            </a:br>
            <a:r>
              <a:rPr lang="en-US" sz="2200" b="0" i="1" dirty="0" smtClean="0"/>
              <a:t>Fleet response during contingencies and stressed system conditions is a growing problem – leading to a NERC violation and a number of very close calls</a:t>
            </a:r>
            <a:r>
              <a:rPr lang="en-US" dirty="0" smtClean="0"/>
              <a:t/>
            </a:r>
            <a:br>
              <a:rPr lang="en-US" dirty="0" smtClean="0"/>
            </a:b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7</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143000" y="1752600"/>
            <a:ext cx="7018285" cy="44066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Region is Taking Action to Improve Electric Market Efficiency and Enhance Gas-Electric Coordination</a:t>
            </a:r>
            <a:endParaRPr lang="en-US" dirty="0"/>
          </a:p>
        </p:txBody>
      </p:sp>
      <p:graphicFrame>
        <p:nvGraphicFramePr>
          <p:cNvPr id="13" name="Table Placeholder 12"/>
          <p:cNvGraphicFramePr>
            <a:graphicFrameLocks noGrp="1"/>
          </p:cNvGraphicFramePr>
          <p:nvPr>
            <p:ph type="tbl" sz="quarter" idx="10"/>
            <p:extLst>
              <p:ext uri="{D42A27DB-BD31-4B8C-83A1-F6EECF244321}">
                <p14:modId xmlns="" xmlns:p14="http://schemas.microsoft.com/office/powerpoint/2010/main" val="1097176727"/>
              </p:ext>
            </p:extLst>
          </p:nvPr>
        </p:nvGraphicFramePr>
        <p:xfrm>
          <a:off x="685800" y="1371600"/>
          <a:ext cx="7696200" cy="4829057"/>
        </p:xfrm>
        <a:graphic>
          <a:graphicData uri="http://schemas.openxmlformats.org/drawingml/2006/table">
            <a:tbl>
              <a:tblPr firstRow="1" bandRow="1">
                <a:tableStyleId>{5C22544A-7EE6-4342-B048-85BDC9FD1C3A}</a:tableStyleId>
              </a:tblPr>
              <a:tblGrid>
                <a:gridCol w="2565400"/>
                <a:gridCol w="2565400"/>
                <a:gridCol w="2565400"/>
              </a:tblGrid>
              <a:tr h="803130">
                <a:tc>
                  <a:txBody>
                    <a:bodyPr/>
                    <a:lstStyle/>
                    <a:p>
                      <a:pPr algn="ctr"/>
                      <a:r>
                        <a:rPr lang="en-US" sz="1800" dirty="0" smtClean="0"/>
                        <a:t>Recently</a:t>
                      </a:r>
                      <a:r>
                        <a:rPr lang="en-US" sz="1800" baseline="0" dirty="0" smtClean="0"/>
                        <a:t> </a:t>
                      </a:r>
                      <a:r>
                        <a:rPr lang="en-US" sz="1800" dirty="0" smtClean="0"/>
                        <a:t>Implemented</a:t>
                      </a:r>
                    </a:p>
                    <a:p>
                      <a:pPr algn="ctr"/>
                      <a:r>
                        <a:rPr lang="en-US" sz="1800" dirty="0" smtClean="0"/>
                        <a:t>(2012–2013)</a:t>
                      </a:r>
                    </a:p>
                  </a:txBody>
                  <a:tcPr/>
                </a:tc>
                <a:tc>
                  <a:txBody>
                    <a:bodyPr/>
                    <a:lstStyle/>
                    <a:p>
                      <a:pPr algn="ctr"/>
                      <a:r>
                        <a:rPr lang="en-US" sz="1800" dirty="0" smtClean="0"/>
                        <a:t>Near-Term Actions </a:t>
                      </a:r>
                    </a:p>
                    <a:p>
                      <a:pPr algn="ctr"/>
                      <a:r>
                        <a:rPr lang="en-US" sz="1800" dirty="0" smtClean="0"/>
                        <a:t>(2013–201</a:t>
                      </a:r>
                      <a:r>
                        <a:rPr lang="en-US" sz="1800" dirty="0" smtClean="0">
                          <a:solidFill>
                            <a:schemeClr val="bg1"/>
                          </a:solidFill>
                        </a:rPr>
                        <a:t>4</a:t>
                      </a:r>
                      <a:r>
                        <a:rPr lang="en-US" sz="1800" dirty="0" smtClean="0"/>
                        <a:t>)</a:t>
                      </a:r>
                      <a:endParaRPr lang="en-US" sz="1800" dirty="0"/>
                    </a:p>
                  </a:txBody>
                  <a:tcPr/>
                </a:tc>
                <a:tc>
                  <a:txBody>
                    <a:bodyPr/>
                    <a:lstStyle/>
                    <a:p>
                      <a:pPr algn="ctr"/>
                      <a:r>
                        <a:rPr lang="en-US" sz="1800" dirty="0" smtClean="0"/>
                        <a:t>Longer-Term Actions </a:t>
                      </a:r>
                    </a:p>
                    <a:p>
                      <a:pPr algn="ctr"/>
                      <a:r>
                        <a:rPr lang="en-US" sz="1800" dirty="0" smtClean="0"/>
                        <a:t>(2014–2019)</a:t>
                      </a:r>
                      <a:endParaRPr lang="en-US" sz="1800" dirty="0"/>
                    </a:p>
                  </a:txBody>
                  <a:tcPr/>
                </a:tc>
              </a:tr>
              <a:tr h="4025927">
                <a:tc>
                  <a:txBody>
                    <a:bodyPr/>
                    <a:lstStyle/>
                    <a:p>
                      <a:pPr marL="225425" indent="-225425">
                        <a:lnSpc>
                          <a:spcPct val="100000"/>
                        </a:lnSpc>
                        <a:spcBef>
                          <a:spcPts val="0"/>
                        </a:spcBef>
                        <a:spcAft>
                          <a:spcPts val="1200"/>
                        </a:spcAft>
                        <a:buFont typeface="Arial" pitchFamily="34" charset="0"/>
                        <a:buChar char="•"/>
                      </a:pPr>
                      <a:r>
                        <a:rPr lang="en-US" sz="1400" dirty="0" smtClean="0"/>
                        <a:t>Ongoing improvements</a:t>
                      </a:r>
                      <a:r>
                        <a:rPr lang="en-US" sz="1400" baseline="0" dirty="0" smtClean="0"/>
                        <a:t> to </a:t>
                      </a:r>
                      <a:r>
                        <a:rPr lang="en-US" sz="1400" dirty="0" smtClean="0"/>
                        <a:t>information sharing</a:t>
                      </a:r>
                      <a:r>
                        <a:rPr lang="en-US" sz="1400" baseline="0" dirty="0" smtClean="0"/>
                        <a:t> with natural gas pipelines</a:t>
                      </a:r>
                    </a:p>
                    <a:p>
                      <a:pPr marL="225425" marR="0" indent="-225425" algn="l" defTabSz="914400" rtl="0" eaLnBrk="1" fontAlgn="auto" latinLnBrk="0" hangingPunct="1">
                        <a:lnSpc>
                          <a:spcPct val="100000"/>
                        </a:lnSpc>
                        <a:spcBef>
                          <a:spcPts val="0"/>
                        </a:spcBef>
                        <a:spcAft>
                          <a:spcPts val="1200"/>
                        </a:spcAft>
                        <a:buClrTx/>
                        <a:buSzTx/>
                        <a:buFont typeface="Arial" pitchFamily="34" charset="0"/>
                        <a:buChar char="•"/>
                        <a:tabLst/>
                        <a:defRPr/>
                      </a:pPr>
                      <a:r>
                        <a:rPr lang="en-US" sz="1400" dirty="0" smtClean="0"/>
                        <a:t>Moved Day-Ahead Market timeline in 2013</a:t>
                      </a:r>
                      <a:endParaRPr lang="en-US" sz="1400" baseline="0" dirty="0" smtClean="0"/>
                    </a:p>
                    <a:p>
                      <a:pPr marL="225425" marR="0" indent="-225425" algn="l" defTabSz="914400" rtl="0" eaLnBrk="1" fontAlgn="auto" latinLnBrk="0" hangingPunct="1">
                        <a:lnSpc>
                          <a:spcPct val="100000"/>
                        </a:lnSpc>
                        <a:spcBef>
                          <a:spcPts val="0"/>
                        </a:spcBef>
                        <a:spcAft>
                          <a:spcPts val="1200"/>
                        </a:spcAft>
                        <a:buClrTx/>
                        <a:buSzTx/>
                        <a:buFont typeface="Arial" pitchFamily="34" charset="0"/>
                        <a:buChar char="•"/>
                        <a:tabLst/>
                        <a:defRPr/>
                      </a:pPr>
                      <a:r>
                        <a:rPr lang="en-US" sz="1400" baseline="0" dirty="0" smtClean="0"/>
                        <a:t>Increased forward reserve requirements in 2013</a:t>
                      </a:r>
                    </a:p>
                    <a:p>
                      <a:pPr marL="225425" marR="0" indent="-225425" algn="l" defTabSz="914400" rtl="0" eaLnBrk="1" fontAlgn="auto" latinLnBrk="0" hangingPunct="1">
                        <a:lnSpc>
                          <a:spcPct val="100000"/>
                        </a:lnSpc>
                        <a:spcBef>
                          <a:spcPts val="0"/>
                        </a:spcBef>
                        <a:spcAft>
                          <a:spcPts val="1200"/>
                        </a:spcAft>
                        <a:buClrTx/>
                        <a:buSzTx/>
                        <a:buFont typeface="Arial" pitchFamily="34" charset="0"/>
                        <a:buChar char="•"/>
                        <a:tabLst/>
                        <a:defRPr/>
                      </a:pPr>
                      <a:r>
                        <a:rPr lang="en-US" sz="1400" baseline="0" dirty="0" smtClean="0"/>
                        <a:t>FERC clarification of generator obligations (must purchase fuel unless physically unavailable – economics is not an excuse)</a:t>
                      </a:r>
                      <a:endParaRPr lang="en-US" sz="1400" dirty="0" smtClean="0"/>
                    </a:p>
                  </a:txBody>
                  <a:tcPr/>
                </a:tc>
                <a:tc>
                  <a:txBody>
                    <a:bodyPr/>
                    <a:lstStyle/>
                    <a:p>
                      <a:pPr marL="225425" indent="-225425" algn="l" defTabSz="914400" rtl="0" eaLnBrk="1" latinLnBrk="0" hangingPunct="1">
                        <a:lnSpc>
                          <a:spcPct val="100000"/>
                        </a:lnSpc>
                        <a:spcBef>
                          <a:spcPts val="0"/>
                        </a:spcBef>
                        <a:spcAft>
                          <a:spcPts val="1200"/>
                        </a:spcAft>
                        <a:buFont typeface="Arial" pitchFamily="34" charset="0"/>
                        <a:buChar char="•"/>
                      </a:pPr>
                      <a:r>
                        <a:rPr lang="en-US" sz="1400" kern="1200" dirty="0" smtClean="0">
                          <a:solidFill>
                            <a:schemeClr val="dk1"/>
                          </a:solidFill>
                          <a:latin typeface="+mn-lt"/>
                          <a:ea typeface="+mn-ea"/>
                          <a:cs typeface="+mn-cs"/>
                        </a:rPr>
                        <a:t>Tightened</a:t>
                      </a:r>
                      <a:r>
                        <a:rPr lang="en-US" sz="1400" kern="1200" baseline="0" dirty="0" smtClean="0">
                          <a:solidFill>
                            <a:schemeClr val="dk1"/>
                          </a:solidFill>
                          <a:latin typeface="+mn-lt"/>
                          <a:ea typeface="+mn-ea"/>
                          <a:cs typeface="+mn-cs"/>
                        </a:rPr>
                        <a:t> </a:t>
                      </a:r>
                      <a:r>
                        <a:rPr lang="en-US" sz="1400" kern="1200" dirty="0" smtClean="0">
                          <a:solidFill>
                            <a:schemeClr val="dk1"/>
                          </a:solidFill>
                          <a:latin typeface="+mn-lt"/>
                          <a:ea typeface="+mn-ea"/>
                          <a:cs typeface="+mn-cs"/>
                        </a:rPr>
                        <a:t>FCM Shortage Event trigger</a:t>
                      </a:r>
                      <a:br>
                        <a:rPr lang="en-US" sz="1400" kern="1200" dirty="0" smtClean="0">
                          <a:solidFill>
                            <a:schemeClr val="dk1"/>
                          </a:solidFill>
                          <a:latin typeface="+mn-lt"/>
                          <a:ea typeface="+mn-ea"/>
                          <a:cs typeface="+mn-cs"/>
                        </a:rPr>
                      </a:br>
                      <a:r>
                        <a:rPr lang="en-US" sz="1400" kern="1200" dirty="0" smtClean="0">
                          <a:solidFill>
                            <a:schemeClr val="dk1"/>
                          </a:solidFill>
                          <a:latin typeface="+mn-lt"/>
                          <a:ea typeface="+mn-ea"/>
                          <a:cs typeface="+mn-cs"/>
                        </a:rPr>
                        <a:t>(effective</a:t>
                      </a:r>
                      <a:r>
                        <a:rPr lang="en-US" sz="1400" kern="1200" baseline="0" dirty="0" smtClean="0">
                          <a:solidFill>
                            <a:schemeClr val="dk1"/>
                          </a:solidFill>
                          <a:latin typeface="+mn-lt"/>
                          <a:ea typeface="+mn-ea"/>
                          <a:cs typeface="+mn-cs"/>
                        </a:rPr>
                        <a:t> Nov. 2013</a:t>
                      </a:r>
                      <a:r>
                        <a:rPr lang="en-US" sz="1400" kern="1200" dirty="0" smtClean="0">
                          <a:solidFill>
                            <a:schemeClr val="dk1"/>
                          </a:solidFill>
                          <a:latin typeface="+mn-lt"/>
                          <a:ea typeface="+mn-ea"/>
                          <a:cs typeface="+mn-cs"/>
                        </a:rPr>
                        <a:t>)</a:t>
                      </a:r>
                    </a:p>
                    <a:p>
                      <a:pPr marL="225425" indent="-225425" algn="l" defTabSz="914400" rtl="0" eaLnBrk="1" latinLnBrk="0" hangingPunct="1">
                        <a:lnSpc>
                          <a:spcPct val="100000"/>
                        </a:lnSpc>
                        <a:spcBef>
                          <a:spcPts val="0"/>
                        </a:spcBef>
                        <a:spcAft>
                          <a:spcPts val="1200"/>
                        </a:spcAft>
                        <a:buFont typeface="Arial" pitchFamily="34" charset="0"/>
                        <a:buChar char="•"/>
                      </a:pPr>
                      <a:r>
                        <a:rPr lang="en-US" sz="1400" kern="1200" dirty="0" smtClean="0">
                          <a:solidFill>
                            <a:schemeClr val="dk1"/>
                          </a:solidFill>
                          <a:latin typeface="+mn-lt"/>
                          <a:ea typeface="+mn-ea"/>
                          <a:cs typeface="+mn-cs"/>
                        </a:rPr>
                        <a:t>Developed energy market offer-flexibility</a:t>
                      </a:r>
                      <a:r>
                        <a:rPr lang="en-US" sz="1400" kern="1200" baseline="0" dirty="0" smtClean="0">
                          <a:solidFill>
                            <a:schemeClr val="dk1"/>
                          </a:solidFill>
                          <a:latin typeface="+mn-lt"/>
                          <a:ea typeface="+mn-ea"/>
                          <a:cs typeface="+mn-cs"/>
                        </a:rPr>
                        <a:t> </a:t>
                      </a:r>
                      <a:r>
                        <a:rPr lang="en-US" sz="1400" kern="1200" dirty="0" smtClean="0">
                          <a:solidFill>
                            <a:schemeClr val="dk1"/>
                          </a:solidFill>
                          <a:latin typeface="+mn-lt"/>
                          <a:ea typeface="+mn-ea"/>
                          <a:cs typeface="+mn-cs"/>
                        </a:rPr>
                        <a:t>enhancements</a:t>
                      </a:r>
                      <a:br>
                        <a:rPr lang="en-US" sz="1400" kern="1200" dirty="0" smtClean="0">
                          <a:solidFill>
                            <a:schemeClr val="dk1"/>
                          </a:solidFill>
                          <a:latin typeface="+mn-lt"/>
                          <a:ea typeface="+mn-ea"/>
                          <a:cs typeface="+mn-cs"/>
                        </a:rPr>
                      </a:br>
                      <a:r>
                        <a:rPr lang="en-US" sz="1400" kern="1200" dirty="0" smtClean="0">
                          <a:solidFill>
                            <a:schemeClr val="dk1"/>
                          </a:solidFill>
                          <a:latin typeface="+mn-lt"/>
                          <a:ea typeface="+mn-ea"/>
                          <a:cs typeface="+mn-cs"/>
                        </a:rPr>
                        <a:t>(effective </a:t>
                      </a:r>
                      <a:r>
                        <a:rPr lang="en-US" sz="1400" kern="1200" baseline="0" dirty="0" smtClean="0">
                          <a:solidFill>
                            <a:schemeClr val="dk1"/>
                          </a:solidFill>
                          <a:latin typeface="+mn-lt"/>
                          <a:ea typeface="+mn-ea"/>
                          <a:cs typeface="+mn-cs"/>
                        </a:rPr>
                        <a:t>Dec. 2014)</a:t>
                      </a:r>
                    </a:p>
                    <a:p>
                      <a:pPr marL="225425" indent="-225425" algn="l" defTabSz="914400" rtl="0" eaLnBrk="1" latinLnBrk="0" hangingPunct="1">
                        <a:lnSpc>
                          <a:spcPct val="100000"/>
                        </a:lnSpc>
                        <a:spcBef>
                          <a:spcPts val="0"/>
                        </a:spcBef>
                        <a:spcAft>
                          <a:spcPts val="1200"/>
                        </a:spcAft>
                        <a:buFont typeface="Arial" pitchFamily="34" charset="0"/>
                        <a:buChar char="•"/>
                      </a:pPr>
                      <a:r>
                        <a:rPr lang="en-US" sz="1400" kern="1200" baseline="0" dirty="0" smtClean="0">
                          <a:solidFill>
                            <a:schemeClr val="dk1"/>
                          </a:solidFill>
                          <a:latin typeface="+mn-lt"/>
                          <a:ea typeface="+mn-ea"/>
                          <a:cs typeface="+mn-cs"/>
                        </a:rPr>
                        <a:t>Change NCPC cost allocation to drive more load to Day Ahead Market</a:t>
                      </a:r>
                      <a:endParaRPr lang="en-US" sz="1400" kern="1200" dirty="0" smtClean="0">
                        <a:solidFill>
                          <a:schemeClr val="dk1"/>
                        </a:solidFill>
                        <a:latin typeface="+mn-lt"/>
                        <a:ea typeface="+mn-ea"/>
                        <a:cs typeface="+mn-cs"/>
                      </a:endParaRPr>
                    </a:p>
                  </a:txBody>
                  <a:tcPr/>
                </a:tc>
                <a:tc>
                  <a:txBody>
                    <a:bodyPr/>
                    <a:lstStyle/>
                    <a:p>
                      <a:pPr marL="225425" indent="-225425" algn="l" defTabSz="914400" rtl="0" eaLnBrk="1" latinLnBrk="0" hangingPunct="1">
                        <a:lnSpc>
                          <a:spcPct val="100000"/>
                        </a:lnSpc>
                        <a:spcBef>
                          <a:spcPts val="0"/>
                        </a:spcBef>
                        <a:spcAft>
                          <a:spcPts val="1200"/>
                        </a:spcAft>
                        <a:buFont typeface="Arial" pitchFamily="34" charset="0"/>
                        <a:buChar char="•"/>
                      </a:pPr>
                      <a:r>
                        <a:rPr lang="en-US" sz="1400" kern="1200" dirty="0" smtClean="0">
                          <a:solidFill>
                            <a:schemeClr val="dk1"/>
                          </a:solidFill>
                          <a:latin typeface="+mn-lt"/>
                          <a:ea typeface="+mn-ea"/>
                          <a:cs typeface="+mn-cs"/>
                        </a:rPr>
                        <a:t>Strengthen Forward Capacity Market Performance</a:t>
                      </a:r>
                      <a:r>
                        <a:rPr lang="en-US" sz="1400" kern="1200" baseline="0" dirty="0" smtClean="0">
                          <a:solidFill>
                            <a:schemeClr val="dk1"/>
                          </a:solidFill>
                          <a:latin typeface="+mn-lt"/>
                          <a:ea typeface="+mn-ea"/>
                          <a:cs typeface="+mn-cs"/>
                        </a:rPr>
                        <a:t> Incentives “</a:t>
                      </a:r>
                      <a:r>
                        <a:rPr lang="en-US" sz="1400" kern="1200" dirty="0" smtClean="0">
                          <a:solidFill>
                            <a:schemeClr val="dk1"/>
                          </a:solidFill>
                          <a:latin typeface="+mn-lt"/>
                          <a:ea typeface="+mn-ea"/>
                          <a:cs typeface="+mn-cs"/>
                        </a:rPr>
                        <a:t>Pay-for-Performance”</a:t>
                      </a:r>
                      <a:r>
                        <a:rPr lang="en-US" sz="1400" kern="1200" dirty="0">
                          <a:solidFill>
                            <a:schemeClr val="dk1"/>
                          </a:solidFill>
                          <a:latin typeface="+mn-lt"/>
                          <a:ea typeface="+mn-ea"/>
                          <a:cs typeface="+mn-cs"/>
                        </a:rPr>
                        <a:t/>
                      </a:r>
                      <a:br>
                        <a:rPr lang="en-US" sz="1400" kern="1200" dirty="0">
                          <a:solidFill>
                            <a:schemeClr val="dk1"/>
                          </a:solidFill>
                          <a:latin typeface="+mn-lt"/>
                          <a:ea typeface="+mn-ea"/>
                          <a:cs typeface="+mn-cs"/>
                        </a:rPr>
                      </a:br>
                      <a:r>
                        <a:rPr lang="en-US" sz="1400" kern="1200" dirty="0" smtClean="0">
                          <a:solidFill>
                            <a:schemeClr val="dk1"/>
                          </a:solidFill>
                          <a:latin typeface="+mn-lt"/>
                          <a:ea typeface="+mn-ea"/>
                          <a:cs typeface="+mn-cs"/>
                        </a:rPr>
                        <a:t>(will</a:t>
                      </a:r>
                      <a:r>
                        <a:rPr lang="en-US" sz="1400" kern="1200" baseline="0" dirty="0" smtClean="0">
                          <a:solidFill>
                            <a:schemeClr val="dk1"/>
                          </a:solidFill>
                          <a:latin typeface="+mn-lt"/>
                          <a:ea typeface="+mn-ea"/>
                          <a:cs typeface="+mn-cs"/>
                        </a:rPr>
                        <a:t> apply to 2018-19 commitment period)</a:t>
                      </a:r>
                    </a:p>
                    <a:p>
                      <a:pPr marL="225425" indent="-225425" algn="l" defTabSz="914400" rtl="0" eaLnBrk="1" latinLnBrk="0" hangingPunct="1">
                        <a:lnSpc>
                          <a:spcPct val="100000"/>
                        </a:lnSpc>
                        <a:spcBef>
                          <a:spcPts val="0"/>
                        </a:spcBef>
                        <a:spcAft>
                          <a:spcPts val="1200"/>
                        </a:spcAft>
                        <a:buFont typeface="Arial" pitchFamily="34" charset="0"/>
                        <a:buChar char="•"/>
                      </a:pPr>
                      <a:r>
                        <a:rPr lang="en-US" sz="1400" kern="1200" baseline="0" dirty="0" smtClean="0">
                          <a:solidFill>
                            <a:schemeClr val="dk1"/>
                          </a:solidFill>
                          <a:latin typeface="+mn-lt"/>
                          <a:ea typeface="+mn-ea"/>
                          <a:cs typeface="+mn-cs"/>
                        </a:rPr>
                        <a:t>Implement Demand Curve and improve zonal modeling in capacity market</a:t>
                      </a:r>
                    </a:p>
                    <a:p>
                      <a:pPr marL="225425" indent="-225425" algn="l" defTabSz="914400" rtl="0" eaLnBrk="1" latinLnBrk="0" hangingPunct="1">
                        <a:lnSpc>
                          <a:spcPct val="100000"/>
                        </a:lnSpc>
                        <a:spcBef>
                          <a:spcPts val="0"/>
                        </a:spcBef>
                        <a:spcAft>
                          <a:spcPts val="1200"/>
                        </a:spcAft>
                        <a:buFont typeface="Arial" pitchFamily="34" charset="0"/>
                        <a:buChar char="•"/>
                      </a:pPr>
                      <a:r>
                        <a:rPr lang="en-US" sz="1400" kern="1200" baseline="0" dirty="0" smtClean="0">
                          <a:solidFill>
                            <a:schemeClr val="dk1"/>
                          </a:solidFill>
                          <a:latin typeface="+mn-lt"/>
                          <a:ea typeface="+mn-ea"/>
                          <a:cs typeface="+mn-cs"/>
                        </a:rPr>
                        <a:t>Further improvements to energy market pricing</a:t>
                      </a:r>
                    </a:p>
                    <a:p>
                      <a:pPr marL="225425" indent="-225425" algn="l" defTabSz="914400" rtl="0" eaLnBrk="1" latinLnBrk="0" hangingPunct="1">
                        <a:lnSpc>
                          <a:spcPct val="100000"/>
                        </a:lnSpc>
                        <a:spcBef>
                          <a:spcPts val="0"/>
                        </a:spcBef>
                        <a:spcAft>
                          <a:spcPts val="1200"/>
                        </a:spcAft>
                        <a:buFont typeface="Arial" pitchFamily="34" charset="0"/>
                        <a:buChar char="•"/>
                      </a:pPr>
                      <a:r>
                        <a:rPr lang="en-US" sz="1400" kern="1200" baseline="0" dirty="0" smtClean="0">
                          <a:solidFill>
                            <a:schemeClr val="dk1"/>
                          </a:solidFill>
                          <a:latin typeface="+mn-lt"/>
                          <a:ea typeface="+mn-ea"/>
                          <a:cs typeface="+mn-cs"/>
                        </a:rPr>
                        <a:t>New England States are driving investments in additional gas pipelines, and transmission to enable additional renewable energy</a:t>
                      </a:r>
                      <a:endParaRPr lang="en-US" sz="1400" kern="1200" dirty="0" smtClean="0">
                        <a:solidFill>
                          <a:schemeClr val="dk1"/>
                        </a:solidFill>
                        <a:latin typeface="+mn-lt"/>
                        <a:ea typeface="+mn-ea"/>
                        <a:cs typeface="+mn-cs"/>
                      </a:endParaRPr>
                    </a:p>
                  </a:txBody>
                  <a:tcPr/>
                </a:tc>
              </a:tr>
            </a:tbl>
          </a:graphicData>
        </a:graphic>
      </p:graphicFrame>
      <p:sp>
        <p:nvSpPr>
          <p:cNvPr id="7" name="Slide Number Placeholder 6"/>
          <p:cNvSpPr>
            <a:spLocks noGrp="1"/>
          </p:cNvSpPr>
          <p:nvPr>
            <p:ph type="sldNum" sz="quarter" idx="4"/>
          </p:nvPr>
        </p:nvSpPr>
        <p:spPr/>
        <p:txBody>
          <a:bodyPr/>
          <a:lstStyle/>
          <a:p>
            <a:fld id="{10C7F894-2A36-495D-AB7C-1055F7AC0F9D}"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Existing Capacity Market Design</a:t>
            </a:r>
            <a:endParaRPr lang="en-US" dirty="0"/>
          </a:p>
        </p:txBody>
      </p:sp>
      <p:sp>
        <p:nvSpPr>
          <p:cNvPr id="3" name="Text Placeholder 2"/>
          <p:cNvSpPr>
            <a:spLocks noGrp="1"/>
          </p:cNvSpPr>
          <p:nvPr>
            <p:ph type="body" sz="quarter" idx="11"/>
          </p:nvPr>
        </p:nvSpPr>
        <p:spPr/>
        <p:txBody>
          <a:bodyPr>
            <a:normAutofit fontScale="85000" lnSpcReduction="20000"/>
          </a:bodyPr>
          <a:lstStyle/>
          <a:p>
            <a:r>
              <a:rPr lang="en-US" dirty="0" smtClean="0"/>
              <a:t>Capacity payments are poorly linked to resource performance</a:t>
            </a:r>
          </a:p>
          <a:p>
            <a:r>
              <a:rPr lang="en-US" dirty="0"/>
              <a:t>Consequences for non-performance are </a:t>
            </a:r>
            <a:r>
              <a:rPr lang="en-US" dirty="0" smtClean="0"/>
              <a:t>negligible</a:t>
            </a:r>
          </a:p>
          <a:p>
            <a:r>
              <a:rPr lang="en-US" dirty="0" smtClean="0"/>
              <a:t>Pervasive </a:t>
            </a:r>
            <a:r>
              <a:rPr lang="en-US" dirty="0"/>
              <a:t>and worsening performance of existing generation fleet in New England</a:t>
            </a:r>
          </a:p>
          <a:p>
            <a:r>
              <a:rPr lang="en-US" dirty="0" smtClean="0"/>
              <a:t>Lack of incentive for resource owners to make investments to ensure they can provide energy and reserves when needed</a:t>
            </a:r>
          </a:p>
          <a:p>
            <a:r>
              <a:rPr lang="en-US" dirty="0" smtClean="0"/>
              <a:t>“Missing money” paid to all resources, instead of those that invest to be able to perform during scarcity conditions</a:t>
            </a:r>
          </a:p>
          <a:p>
            <a:r>
              <a:rPr lang="en-US" dirty="0"/>
              <a:t>Delays exit of poor performers from the market; creates </a:t>
            </a:r>
            <a:r>
              <a:rPr lang="en-US" dirty="0" smtClean="0"/>
              <a:t>a bias </a:t>
            </a:r>
            <a:r>
              <a:rPr lang="en-US" dirty="0"/>
              <a:t>in the FCM to clear </a:t>
            </a:r>
            <a:r>
              <a:rPr lang="en-US" dirty="0" smtClean="0"/>
              <a:t>less-reliable </a:t>
            </a:r>
            <a:r>
              <a:rPr lang="en-US" dirty="0"/>
              <a:t>resources</a:t>
            </a:r>
          </a:p>
          <a:p>
            <a:r>
              <a:rPr lang="en-US" dirty="0" smtClean="0"/>
              <a:t>Lack of investment poses serious threats to system reliability</a:t>
            </a:r>
          </a:p>
          <a:p>
            <a:r>
              <a:rPr lang="en-US" b="1" i="1" dirty="0" smtClean="0"/>
              <a:t>ISO’s pay-for-performance proposal is a comprehensive solution to these problems</a:t>
            </a:r>
          </a:p>
          <a:p>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9</a:t>
            </a:fld>
            <a:endParaRPr lang="en-US" dirty="0"/>
          </a:p>
        </p:txBody>
      </p:sp>
    </p:spTree>
    <p:extLst>
      <p:ext uri="{BB962C8B-B14F-4D97-AF65-F5344CB8AC3E}">
        <p14:creationId xmlns="" xmlns:p14="http://schemas.microsoft.com/office/powerpoint/2010/main" val="316052014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iso_white-cover">
  <a:themeElements>
    <a:clrScheme name="iso colors">
      <a:dk1>
        <a:srgbClr val="595959"/>
      </a:dk1>
      <a:lt1>
        <a:srgbClr val="FFFFFF"/>
      </a:lt1>
      <a:dk2>
        <a:srgbClr val="11479D"/>
      </a:dk2>
      <a:lt2>
        <a:srgbClr val="9B8F83"/>
      </a:lt2>
      <a:accent1>
        <a:srgbClr val="0082CF"/>
      </a:accent1>
      <a:accent2>
        <a:srgbClr val="E7251A"/>
      </a:accent2>
      <a:accent3>
        <a:srgbClr val="73B532"/>
      </a:accent3>
      <a:accent4>
        <a:srgbClr val="6159A6"/>
      </a:accent4>
      <a:accent5>
        <a:srgbClr val="F5943C"/>
      </a:accent5>
      <a:accent6>
        <a:srgbClr val="F9AF1C"/>
      </a:accent6>
      <a:hlink>
        <a:srgbClr val="11479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iso_white-cover</Template>
  <TotalTime>1324</TotalTime>
  <Words>1598</Words>
  <Application>Microsoft Office PowerPoint</Application>
  <PresentationFormat>On-screen Show (4:3)</PresentationFormat>
  <Paragraphs>213</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iso_white-cover</vt:lpstr>
      <vt:lpstr>Slide 1</vt:lpstr>
      <vt:lpstr>ISO New England’s Strategic Planning Initiative Focused on developing solutions to the top five challenges facing the region</vt:lpstr>
      <vt:lpstr>Electric Grid is Undergoing Rapid Transformation  - Generation shifting from oil, coal and nuclear to natural gas and renewables - Public policy driving renewables and “behind the meter” DG/DR and EE investment   Long Term Consequence: Greater operational uncertainty/variability + lowered energy market revenues = need for resource performance/flexibility + greater dependency on capacity market revenues</vt:lpstr>
      <vt:lpstr>Resource Shift Creates Reliability Challenges</vt:lpstr>
      <vt:lpstr>“At Risk” Unit Retirements Have Begun More than 4,000 MW of generation and demand resources plan to retire, including almost 2,700 MW of coal and oil units the ISO identified as “at risk”</vt:lpstr>
      <vt:lpstr>Average Fleet Forced-Outage Rate has Increased</vt:lpstr>
      <vt:lpstr>Fossil-Steam-Unit Unavailability is Increasing  Fleet response during contingencies and stressed system conditions is a growing problem – leading to a NERC violation and a number of very close calls </vt:lpstr>
      <vt:lpstr>Region is Taking Action to Improve Electric Market Efficiency and Enhance Gas-Electric Coordination</vt:lpstr>
      <vt:lpstr>Problems with Existing Capacity Market Design</vt:lpstr>
      <vt:lpstr>Sound Principles for Capacity Market Reforms</vt:lpstr>
      <vt:lpstr>FCM Pay for Performance – Major Elements</vt:lpstr>
      <vt:lpstr>FCM Pay for Performance Creates a Sound Capacity Product Definition and Obligations</vt:lpstr>
      <vt:lpstr>ISO New England’s Proposed Reforms:   Make Capacity a Proper Forward-Sold Good</vt:lpstr>
      <vt:lpstr>Benefits of the Pay for Performance Design</vt:lpstr>
      <vt:lpstr>FERC to Choose Between Competing Visions to Improve Performance of Capacity Resources</vt:lpstr>
      <vt:lpstr>Complementary Energy Market Changes Underway But by themselves do not mitigate need for PFP, and do not send similar investment incentives</vt:lpstr>
      <vt:lpstr>Sloped Demand Curve Included in Next Capacity Auction (FCA 9)</vt:lpstr>
      <vt:lpstr>ISO Aims to Implement PFP and Demand Curve Proposals by the Next Auction</vt:lpstr>
      <vt:lpstr>Conclusions</vt:lpstr>
      <vt:lpstr>Slide 20</vt:lpstr>
    </vt:vector>
  </TitlesOfParts>
  <Company>ISO New England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ejohnson</dc:creator>
  <cp:lastModifiedBy> sr</cp:lastModifiedBy>
  <cp:revision>119</cp:revision>
  <dcterms:created xsi:type="dcterms:W3CDTF">2014-01-16T18:37:13Z</dcterms:created>
  <dcterms:modified xsi:type="dcterms:W3CDTF">2014-02-28T00:53:20Z</dcterms:modified>
</cp:coreProperties>
</file>